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media/image15.jpg" ContentType="image/jpg"/>
  <Override PartName="/ppt/media/image21.jpg" ContentType="image/jpg"/>
  <Override PartName="/ppt/media/image24.jpg" ContentType="image/jpg"/>
  <Override PartName="/ppt/media/image25.jpg" ContentType="image/jpg"/>
  <Override PartName="/ppt/media/image26.jpg" ContentType="image/jpg"/>
  <Override PartName="/ppt/media/image31.jpg" ContentType="image/jpg"/>
  <Override PartName="/ppt/media/image32.jpg" ContentType="image/jpg"/>
  <Override PartName="/ppt/media/image33.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7" r:id="rId4"/>
    <p:sldMasterId id="2147483669" r:id="rId5"/>
    <p:sldMasterId id="2147483672" r:id="rId6"/>
    <p:sldMasterId id="2147483674" r:id="rId7"/>
    <p:sldMasterId id="2147483681" r:id="rId8"/>
    <p:sldMasterId id="2147483683" r:id="rId9"/>
    <p:sldMasterId id="2147483686" r:id="rId10"/>
    <p:sldMasterId id="2147483688" r:id="rId11"/>
    <p:sldMasterId id="2147483691" r:id="rId12"/>
    <p:sldMasterId id="2147483696" r:id="rId13"/>
    <p:sldMasterId id="2147483709" r:id="rId14"/>
  </p:sldMasterIdLst>
  <p:notesMasterIdLst>
    <p:notesMasterId r:id="rId81"/>
  </p:notesMasterIdLst>
  <p:sldIdLst>
    <p:sldId id="257" r:id="rId15"/>
    <p:sldId id="468" r:id="rId16"/>
    <p:sldId id="284" r:id="rId17"/>
    <p:sldId id="482" r:id="rId18"/>
    <p:sldId id="483" r:id="rId19"/>
    <p:sldId id="258" r:id="rId20"/>
    <p:sldId id="259" r:id="rId21"/>
    <p:sldId id="260" r:id="rId22"/>
    <p:sldId id="261" r:id="rId23"/>
    <p:sldId id="484" r:id="rId24"/>
    <p:sldId id="263" r:id="rId25"/>
    <p:sldId id="485" r:id="rId26"/>
    <p:sldId id="486" r:id="rId27"/>
    <p:sldId id="487" r:id="rId28"/>
    <p:sldId id="488" r:id="rId29"/>
    <p:sldId id="489" r:id="rId30"/>
    <p:sldId id="269" r:id="rId31"/>
    <p:sldId id="270" r:id="rId32"/>
    <p:sldId id="490" r:id="rId33"/>
    <p:sldId id="272" r:id="rId34"/>
    <p:sldId id="273" r:id="rId35"/>
    <p:sldId id="471" r:id="rId36"/>
    <p:sldId id="256" r:id="rId37"/>
    <p:sldId id="473" r:id="rId38"/>
    <p:sldId id="267" r:id="rId39"/>
    <p:sldId id="304" r:id="rId40"/>
    <p:sldId id="310" r:id="rId41"/>
    <p:sldId id="307" r:id="rId42"/>
    <p:sldId id="308" r:id="rId43"/>
    <p:sldId id="309" r:id="rId44"/>
    <p:sldId id="291" r:id="rId45"/>
    <p:sldId id="303" r:id="rId46"/>
    <p:sldId id="305" r:id="rId47"/>
    <p:sldId id="306" r:id="rId48"/>
    <p:sldId id="265" r:id="rId49"/>
    <p:sldId id="282" r:id="rId50"/>
    <p:sldId id="264" r:id="rId51"/>
    <p:sldId id="266" r:id="rId52"/>
    <p:sldId id="268" r:id="rId53"/>
    <p:sldId id="474" r:id="rId54"/>
    <p:sldId id="311" r:id="rId55"/>
    <p:sldId id="283" r:id="rId56"/>
    <p:sldId id="287" r:id="rId57"/>
    <p:sldId id="295" r:id="rId58"/>
    <p:sldId id="472" r:id="rId59"/>
    <p:sldId id="475" r:id="rId60"/>
    <p:sldId id="280" r:id="rId61"/>
    <p:sldId id="476" r:id="rId62"/>
    <p:sldId id="477" r:id="rId63"/>
    <p:sldId id="275" r:id="rId64"/>
    <p:sldId id="285" r:id="rId65"/>
    <p:sldId id="278" r:id="rId66"/>
    <p:sldId id="277" r:id="rId67"/>
    <p:sldId id="281" r:id="rId68"/>
    <p:sldId id="262" r:id="rId69"/>
    <p:sldId id="290" r:id="rId70"/>
    <p:sldId id="478" r:id="rId71"/>
    <p:sldId id="292" r:id="rId72"/>
    <p:sldId id="479" r:id="rId73"/>
    <p:sldId id="480" r:id="rId74"/>
    <p:sldId id="481" r:id="rId75"/>
    <p:sldId id="288" r:id="rId76"/>
    <p:sldId id="286" r:id="rId77"/>
    <p:sldId id="289" r:id="rId78"/>
    <p:sldId id="294" r:id="rId79"/>
    <p:sldId id="271" r:id="rId8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theme" Target="theme/theme1.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61" Type="http://schemas.openxmlformats.org/officeDocument/2006/relationships/slide" Target="slides/slide47.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49FC9D-6D31-4EF1-83C4-9A49D8898FCB}" type="doc">
      <dgm:prSet loTypeId="urn:microsoft.com/office/officeart/2018/2/layout/IconLabelDescriptionList" loCatId="icon" qsTypeId="urn:microsoft.com/office/officeart/2005/8/quickstyle/simple4" qsCatId="simple" csTypeId="urn:microsoft.com/office/officeart/2018/5/colors/Iconchunking_neutralbg_accent1_2" csCatId="accent1" phldr="1"/>
      <dgm:spPr/>
      <dgm:t>
        <a:bodyPr/>
        <a:lstStyle/>
        <a:p>
          <a:endParaRPr lang="en-GB"/>
        </a:p>
      </dgm:t>
    </dgm:pt>
    <dgm:pt modelId="{19622EBA-57B8-4400-971A-19E8039596AD}">
      <dgm:prSet/>
      <dgm:spPr>
        <a:xfrm>
          <a:off x="393" y="2016960"/>
          <a:ext cx="3138750" cy="470812"/>
        </a:xfrm>
        <a:prstGeom prst="rect">
          <a:avLst/>
        </a:prstGeom>
        <a:noFill/>
        <a:ln>
          <a:noFill/>
        </a:ln>
        <a:effectLst/>
      </dgm:spPr>
      <dgm:t>
        <a:bodyPr/>
        <a:lstStyle/>
        <a:p>
          <a:pPr>
            <a:lnSpc>
              <a:spcPct val="100000"/>
            </a:lnSpc>
            <a:defRPr b="1"/>
          </a:pPr>
          <a:r>
            <a:rPr lang="en-US" b="1" i="0" dirty="0">
              <a:solidFill>
                <a:srgbClr val="2C304F">
                  <a:hueOff val="0"/>
                  <a:satOff val="0"/>
                  <a:lumOff val="0"/>
                  <a:alphaOff val="0"/>
                </a:srgbClr>
              </a:solidFill>
              <a:latin typeface="Franca Book" panose="02010003040000000000" pitchFamily="2" charset="0"/>
              <a:ea typeface="+mn-ea"/>
              <a:cs typeface="+mn-cs"/>
            </a:rPr>
            <a:t>For leaders in science settings</a:t>
          </a:r>
          <a:endParaRPr lang="en-GB" b="1" i="0" dirty="0">
            <a:solidFill>
              <a:srgbClr val="2C304F">
                <a:hueOff val="0"/>
                <a:satOff val="0"/>
                <a:lumOff val="0"/>
                <a:alphaOff val="0"/>
              </a:srgbClr>
            </a:solidFill>
            <a:latin typeface="Franca Book" panose="02010003040000000000" pitchFamily="2" charset="0"/>
            <a:ea typeface="+mn-ea"/>
            <a:cs typeface="+mn-cs"/>
          </a:endParaRPr>
        </a:p>
      </dgm:t>
    </dgm:pt>
    <dgm:pt modelId="{A85140FD-F0F2-452F-B8A4-84A9CA6A724A}" type="parTrans" cxnId="{55A2DC90-AA85-49AF-8BF3-BC0E045CE465}">
      <dgm:prSet/>
      <dgm:spPr/>
      <dgm:t>
        <a:bodyPr/>
        <a:lstStyle/>
        <a:p>
          <a:endParaRPr lang="en-GB"/>
        </a:p>
      </dgm:t>
    </dgm:pt>
    <dgm:pt modelId="{40E9CA94-8FF8-4593-99FF-812151595710}" type="sibTrans" cxnId="{55A2DC90-AA85-49AF-8BF3-BC0E045CE465}">
      <dgm:prSet/>
      <dgm:spPr/>
      <dgm:t>
        <a:bodyPr/>
        <a:lstStyle/>
        <a:p>
          <a:endParaRPr lang="en-GB"/>
        </a:p>
      </dgm:t>
    </dgm:pt>
    <dgm:pt modelId="{F9E0654B-76A5-4E30-ADA1-A2CA304523DE}">
      <dgm:prSet/>
      <dgm:spPr>
        <a:xfrm>
          <a:off x="393" y="2542795"/>
          <a:ext cx="3138750" cy="1008442"/>
        </a:xfrm>
        <a:prstGeom prst="rect">
          <a:avLst/>
        </a:prstGeom>
        <a:noFill/>
        <a:ln>
          <a:noFill/>
        </a:ln>
        <a:effectLst/>
      </dgm:spPr>
      <dgm:t>
        <a:bodyPr/>
        <a:lstStyle/>
        <a:p>
          <a:pPr>
            <a:lnSpc>
              <a:spcPct val="100000"/>
            </a:lnSpc>
          </a:pPr>
          <a:r>
            <a:rPr lang="en-US" b="0" i="0" dirty="0">
              <a:solidFill>
                <a:srgbClr val="2C304F">
                  <a:hueOff val="0"/>
                  <a:satOff val="0"/>
                  <a:lumOff val="0"/>
                  <a:alphaOff val="0"/>
                </a:srgbClr>
              </a:solidFill>
              <a:latin typeface="Franca Book" panose="02010003040000000000" pitchFamily="2" charset="0"/>
              <a:ea typeface="+mn-ea"/>
              <a:cs typeface="+mn-cs"/>
            </a:rPr>
            <a:t>Understanding of impact-orientated working</a:t>
          </a:r>
          <a:endParaRPr lang="en-GB" b="0" i="0" dirty="0">
            <a:solidFill>
              <a:srgbClr val="2C304F">
                <a:hueOff val="0"/>
                <a:satOff val="0"/>
                <a:lumOff val="0"/>
                <a:alphaOff val="0"/>
              </a:srgbClr>
            </a:solidFill>
            <a:latin typeface="Franca Book" panose="02010003040000000000" pitchFamily="2" charset="0"/>
            <a:ea typeface="+mn-ea"/>
            <a:cs typeface="+mn-cs"/>
          </a:endParaRPr>
        </a:p>
      </dgm:t>
    </dgm:pt>
    <dgm:pt modelId="{59204EFA-A189-4FDA-B9C1-027655B9AAE8}" type="parTrans" cxnId="{16693C26-32F2-4121-9090-A7234E4F186E}">
      <dgm:prSet/>
      <dgm:spPr/>
      <dgm:t>
        <a:bodyPr/>
        <a:lstStyle/>
        <a:p>
          <a:endParaRPr lang="en-GB"/>
        </a:p>
      </dgm:t>
    </dgm:pt>
    <dgm:pt modelId="{40037920-1E9F-4CC2-A686-93BF8E7D917B}" type="sibTrans" cxnId="{16693C26-32F2-4121-9090-A7234E4F186E}">
      <dgm:prSet/>
      <dgm:spPr/>
      <dgm:t>
        <a:bodyPr/>
        <a:lstStyle/>
        <a:p>
          <a:endParaRPr lang="en-GB"/>
        </a:p>
      </dgm:t>
    </dgm:pt>
    <dgm:pt modelId="{C86238F1-83AF-4501-9213-B043EE277F42}">
      <dgm:prSet/>
      <dgm:spPr>
        <a:xfrm>
          <a:off x="393" y="2542795"/>
          <a:ext cx="3138750" cy="1008442"/>
        </a:xfrm>
        <a:prstGeom prst="rect">
          <a:avLst/>
        </a:prstGeom>
        <a:noFill/>
        <a:ln>
          <a:noFill/>
        </a:ln>
        <a:effectLst/>
      </dgm:spPr>
      <dgm:t>
        <a:bodyPr/>
        <a:lstStyle/>
        <a:p>
          <a:pPr>
            <a:lnSpc>
              <a:spcPct val="100000"/>
            </a:lnSpc>
          </a:pPr>
          <a:r>
            <a:rPr lang="en-US" b="0" i="0" dirty="0">
              <a:solidFill>
                <a:srgbClr val="2C304F">
                  <a:hueOff val="0"/>
                  <a:satOff val="0"/>
                  <a:lumOff val="0"/>
                  <a:alphaOff val="0"/>
                </a:srgbClr>
              </a:solidFill>
              <a:latin typeface="Franca Book" panose="02010003040000000000" pitchFamily="2" charset="0"/>
              <a:ea typeface="+mn-ea"/>
              <a:cs typeface="+mn-cs"/>
            </a:rPr>
            <a:t>Practical experience and knowledge of research-users needs and perspectives</a:t>
          </a:r>
        </a:p>
        <a:p>
          <a:pPr>
            <a:lnSpc>
              <a:spcPct val="100000"/>
            </a:lnSpc>
          </a:pPr>
          <a:r>
            <a:rPr lang="en-GB" b="0" i="0" dirty="0">
              <a:solidFill>
                <a:srgbClr val="2C304F">
                  <a:hueOff val="0"/>
                  <a:satOff val="0"/>
                  <a:lumOff val="0"/>
                  <a:alphaOff val="0"/>
                </a:srgbClr>
              </a:solidFill>
              <a:latin typeface="Franca Book" panose="02010003040000000000" pitchFamily="2" charset="0"/>
              <a:ea typeface="+mn-ea"/>
              <a:cs typeface="+mn-cs"/>
            </a:rPr>
            <a:t>Develop and promote impact-orientated systems</a:t>
          </a:r>
        </a:p>
      </dgm:t>
    </dgm:pt>
    <dgm:pt modelId="{BC8A397C-8600-4A45-AA29-A8D77320702F}" type="parTrans" cxnId="{FD43706C-C31C-421F-822C-D482E34C24BB}">
      <dgm:prSet/>
      <dgm:spPr/>
      <dgm:t>
        <a:bodyPr/>
        <a:lstStyle/>
        <a:p>
          <a:endParaRPr lang="en-GB"/>
        </a:p>
      </dgm:t>
    </dgm:pt>
    <dgm:pt modelId="{F3384BE5-EFEF-4EA7-AF7E-E75C7995CC4A}" type="sibTrans" cxnId="{FD43706C-C31C-421F-822C-D482E34C24BB}">
      <dgm:prSet/>
      <dgm:spPr/>
      <dgm:t>
        <a:bodyPr/>
        <a:lstStyle/>
        <a:p>
          <a:endParaRPr lang="en-GB"/>
        </a:p>
      </dgm:t>
    </dgm:pt>
    <dgm:pt modelId="{D89FDC2E-959B-48EA-A781-7E339754E709}">
      <dgm:prSet/>
      <dgm:spPr>
        <a:xfrm>
          <a:off x="3688425" y="2016960"/>
          <a:ext cx="3138750" cy="470812"/>
        </a:xfrm>
        <a:prstGeom prst="rect">
          <a:avLst/>
        </a:prstGeom>
        <a:noFill/>
        <a:ln>
          <a:noFill/>
        </a:ln>
        <a:effectLst/>
      </dgm:spPr>
      <dgm:t>
        <a:bodyPr/>
        <a:lstStyle/>
        <a:p>
          <a:pPr>
            <a:lnSpc>
              <a:spcPct val="100000"/>
            </a:lnSpc>
            <a:defRPr b="1"/>
          </a:pPr>
          <a:r>
            <a:rPr lang="en-US" b="1" i="0" dirty="0">
              <a:solidFill>
                <a:srgbClr val="2C304F">
                  <a:hueOff val="0"/>
                  <a:satOff val="0"/>
                  <a:lumOff val="0"/>
                  <a:alphaOff val="0"/>
                </a:srgbClr>
              </a:solidFill>
              <a:latin typeface="Franca Book" panose="02010003040000000000" pitchFamily="2" charset="0"/>
              <a:ea typeface="+mn-ea"/>
              <a:cs typeface="+mn-cs"/>
            </a:rPr>
            <a:t>For research-users</a:t>
          </a:r>
          <a:endParaRPr lang="en-GB" b="1" i="0" dirty="0">
            <a:solidFill>
              <a:srgbClr val="2C304F">
                <a:hueOff val="0"/>
                <a:satOff val="0"/>
                <a:lumOff val="0"/>
                <a:alphaOff val="0"/>
              </a:srgbClr>
            </a:solidFill>
            <a:latin typeface="Franca Book" panose="02010003040000000000" pitchFamily="2" charset="0"/>
            <a:ea typeface="+mn-ea"/>
            <a:cs typeface="+mn-cs"/>
          </a:endParaRPr>
        </a:p>
      </dgm:t>
    </dgm:pt>
    <dgm:pt modelId="{D082650A-5D1B-4898-BB9D-ED6FB0FBF8B9}" type="parTrans" cxnId="{D95DCFB3-2F9B-4AB1-823A-30552C5A27A0}">
      <dgm:prSet/>
      <dgm:spPr/>
      <dgm:t>
        <a:bodyPr/>
        <a:lstStyle/>
        <a:p>
          <a:endParaRPr lang="en-GB"/>
        </a:p>
      </dgm:t>
    </dgm:pt>
    <dgm:pt modelId="{0325C9C0-C1A7-46F1-A8BF-8BF4C7392B01}" type="sibTrans" cxnId="{D95DCFB3-2F9B-4AB1-823A-30552C5A27A0}">
      <dgm:prSet/>
      <dgm:spPr/>
      <dgm:t>
        <a:bodyPr/>
        <a:lstStyle/>
        <a:p>
          <a:endParaRPr lang="en-GB"/>
        </a:p>
      </dgm:t>
    </dgm:pt>
    <dgm:pt modelId="{B6C44240-D4D9-43D5-8339-FA1B20769D3F}">
      <dgm:prSet/>
      <dgm:spPr>
        <a:xfrm>
          <a:off x="3688425" y="2542795"/>
          <a:ext cx="3138750" cy="1008442"/>
        </a:xfrm>
        <a:prstGeom prst="rect">
          <a:avLst/>
        </a:prstGeom>
        <a:noFill/>
        <a:ln>
          <a:noFill/>
        </a:ln>
        <a:effectLst/>
      </dgm:spPr>
      <dgm:t>
        <a:bodyPr/>
        <a:lstStyle/>
        <a:p>
          <a:pPr>
            <a:lnSpc>
              <a:spcPct val="100000"/>
            </a:lnSpc>
          </a:pPr>
          <a:r>
            <a:rPr lang="en-US" b="0" i="0" dirty="0">
              <a:solidFill>
                <a:srgbClr val="2C304F">
                  <a:hueOff val="0"/>
                  <a:satOff val="0"/>
                  <a:lumOff val="0"/>
                  <a:alphaOff val="0"/>
                </a:srgbClr>
              </a:solidFill>
              <a:latin typeface="Franca Book" panose="02010003040000000000" pitchFamily="2" charset="0"/>
              <a:ea typeface="+mn-ea"/>
              <a:cs typeface="+mn-cs"/>
            </a:rPr>
            <a:t>Critical reflection and analysis</a:t>
          </a:r>
          <a:endParaRPr lang="en-GB" b="0" i="0" dirty="0">
            <a:solidFill>
              <a:srgbClr val="2C304F">
                <a:hueOff val="0"/>
                <a:satOff val="0"/>
                <a:lumOff val="0"/>
                <a:alphaOff val="0"/>
              </a:srgbClr>
            </a:solidFill>
            <a:latin typeface="Franca Book" panose="02010003040000000000" pitchFamily="2" charset="0"/>
            <a:ea typeface="+mn-ea"/>
            <a:cs typeface="+mn-cs"/>
          </a:endParaRPr>
        </a:p>
      </dgm:t>
    </dgm:pt>
    <dgm:pt modelId="{96592B96-39C3-41CF-A00A-0790F0F9738D}" type="parTrans" cxnId="{E3E1ECCD-C5F0-44E5-B94D-09D58220D289}">
      <dgm:prSet/>
      <dgm:spPr/>
      <dgm:t>
        <a:bodyPr/>
        <a:lstStyle/>
        <a:p>
          <a:endParaRPr lang="en-GB"/>
        </a:p>
      </dgm:t>
    </dgm:pt>
    <dgm:pt modelId="{4AD0D43C-C35C-4979-9B99-22C105A56E89}" type="sibTrans" cxnId="{E3E1ECCD-C5F0-44E5-B94D-09D58220D289}">
      <dgm:prSet/>
      <dgm:spPr/>
      <dgm:t>
        <a:bodyPr/>
        <a:lstStyle/>
        <a:p>
          <a:endParaRPr lang="en-GB"/>
        </a:p>
      </dgm:t>
    </dgm:pt>
    <dgm:pt modelId="{17D77972-04B4-448F-B80B-1CA636AC6F7C}">
      <dgm:prSet/>
      <dgm:spPr>
        <a:xfrm>
          <a:off x="3688425" y="2542795"/>
          <a:ext cx="3138750" cy="1008442"/>
        </a:xfrm>
        <a:prstGeom prst="rect">
          <a:avLst/>
        </a:prstGeom>
        <a:noFill/>
        <a:ln>
          <a:noFill/>
        </a:ln>
        <a:effectLst/>
      </dgm:spPr>
      <dgm:t>
        <a:bodyPr/>
        <a:lstStyle/>
        <a:p>
          <a:pPr>
            <a:lnSpc>
              <a:spcPct val="100000"/>
            </a:lnSpc>
          </a:pPr>
          <a:r>
            <a:rPr lang="en-US" b="0" i="0" dirty="0">
              <a:solidFill>
                <a:srgbClr val="2C304F">
                  <a:hueOff val="0"/>
                  <a:satOff val="0"/>
                  <a:lumOff val="0"/>
                  <a:alphaOff val="0"/>
                </a:srgbClr>
              </a:solidFill>
              <a:latin typeface="Franca Book" panose="02010003040000000000" pitchFamily="2" charset="0"/>
              <a:ea typeface="+mn-ea"/>
              <a:cs typeface="+mn-cs"/>
            </a:rPr>
            <a:t>Skills in data interpretation, or support to do this</a:t>
          </a:r>
          <a:endParaRPr lang="en-GB" b="0" i="0" dirty="0">
            <a:solidFill>
              <a:srgbClr val="2C304F">
                <a:hueOff val="0"/>
                <a:satOff val="0"/>
                <a:lumOff val="0"/>
                <a:alphaOff val="0"/>
              </a:srgbClr>
            </a:solidFill>
            <a:latin typeface="Franca Book" panose="02010003040000000000" pitchFamily="2" charset="0"/>
            <a:ea typeface="+mn-ea"/>
            <a:cs typeface="+mn-cs"/>
          </a:endParaRPr>
        </a:p>
      </dgm:t>
    </dgm:pt>
    <dgm:pt modelId="{C8E53B8F-4DF9-43BF-A283-41566EE0B887}" type="parTrans" cxnId="{4BB94A71-44FC-44D8-80D2-E692F61AC5A4}">
      <dgm:prSet/>
      <dgm:spPr/>
      <dgm:t>
        <a:bodyPr/>
        <a:lstStyle/>
        <a:p>
          <a:endParaRPr lang="en-GB"/>
        </a:p>
      </dgm:t>
    </dgm:pt>
    <dgm:pt modelId="{C8148606-37EB-4E2B-922C-7F436995E978}" type="sibTrans" cxnId="{4BB94A71-44FC-44D8-80D2-E692F61AC5A4}">
      <dgm:prSet/>
      <dgm:spPr/>
      <dgm:t>
        <a:bodyPr/>
        <a:lstStyle/>
        <a:p>
          <a:endParaRPr lang="en-GB"/>
        </a:p>
      </dgm:t>
    </dgm:pt>
    <dgm:pt modelId="{C74672E3-2672-4359-A99D-AF781DD102CE}">
      <dgm:prSet/>
      <dgm:spPr>
        <a:xfrm>
          <a:off x="3688425" y="2542795"/>
          <a:ext cx="3138750" cy="1008442"/>
        </a:xfrm>
        <a:prstGeom prst="rect">
          <a:avLst/>
        </a:prstGeom>
        <a:noFill/>
        <a:ln>
          <a:noFill/>
        </a:ln>
        <a:effectLst/>
      </dgm:spPr>
      <dgm:t>
        <a:bodyPr/>
        <a:lstStyle/>
        <a:p>
          <a:pPr>
            <a:lnSpc>
              <a:spcPct val="100000"/>
            </a:lnSpc>
          </a:pPr>
          <a:r>
            <a:rPr lang="en-US" b="0" i="0" dirty="0">
              <a:solidFill>
                <a:srgbClr val="2C304F">
                  <a:hueOff val="0"/>
                  <a:satOff val="0"/>
                  <a:lumOff val="0"/>
                  <a:alphaOff val="0"/>
                </a:srgbClr>
              </a:solidFill>
              <a:latin typeface="Franca Book" panose="02010003040000000000" pitchFamily="2" charset="0"/>
              <a:ea typeface="+mn-ea"/>
              <a:cs typeface="+mn-cs"/>
            </a:rPr>
            <a:t>Orientation and support to use research in practice</a:t>
          </a:r>
          <a:endParaRPr lang="en-GB" b="0" i="0" dirty="0">
            <a:solidFill>
              <a:srgbClr val="2C304F">
                <a:hueOff val="0"/>
                <a:satOff val="0"/>
                <a:lumOff val="0"/>
                <a:alphaOff val="0"/>
              </a:srgbClr>
            </a:solidFill>
            <a:latin typeface="Franca Book" panose="02010003040000000000" pitchFamily="2" charset="0"/>
            <a:ea typeface="+mn-ea"/>
            <a:cs typeface="+mn-cs"/>
          </a:endParaRPr>
        </a:p>
      </dgm:t>
    </dgm:pt>
    <dgm:pt modelId="{1DBC5887-347F-435A-B2CA-6D3B3F92825C}" type="parTrans" cxnId="{59666F2D-3F09-442C-8C32-04CAB4CA5429}">
      <dgm:prSet/>
      <dgm:spPr/>
      <dgm:t>
        <a:bodyPr/>
        <a:lstStyle/>
        <a:p>
          <a:endParaRPr lang="en-GB"/>
        </a:p>
      </dgm:t>
    </dgm:pt>
    <dgm:pt modelId="{CC1A1A3A-E7EB-4992-A364-4C45EC0A0342}" type="sibTrans" cxnId="{59666F2D-3F09-442C-8C32-04CAB4CA5429}">
      <dgm:prSet/>
      <dgm:spPr/>
      <dgm:t>
        <a:bodyPr/>
        <a:lstStyle/>
        <a:p>
          <a:endParaRPr lang="en-GB"/>
        </a:p>
      </dgm:t>
    </dgm:pt>
    <dgm:pt modelId="{E831EEE6-9710-434D-A8BA-87C4BBBAD0B4}">
      <dgm:prSet/>
      <dgm:spPr>
        <a:xfrm>
          <a:off x="7376456" y="2016960"/>
          <a:ext cx="3138750" cy="470812"/>
        </a:xfrm>
        <a:prstGeom prst="rect">
          <a:avLst/>
        </a:prstGeom>
        <a:noFill/>
        <a:ln>
          <a:noFill/>
        </a:ln>
        <a:effectLst/>
      </dgm:spPr>
      <dgm:t>
        <a:bodyPr/>
        <a:lstStyle/>
        <a:p>
          <a:pPr>
            <a:lnSpc>
              <a:spcPct val="100000"/>
            </a:lnSpc>
            <a:defRPr b="1"/>
          </a:pPr>
          <a:r>
            <a:rPr lang="en-US" b="1" i="0" dirty="0">
              <a:solidFill>
                <a:srgbClr val="2C304F">
                  <a:hueOff val="0"/>
                  <a:satOff val="0"/>
                  <a:lumOff val="0"/>
                  <a:alphaOff val="0"/>
                </a:srgbClr>
              </a:solidFill>
              <a:latin typeface="Franca Book" panose="02010003040000000000" pitchFamily="2" charset="0"/>
              <a:ea typeface="+mn-ea"/>
              <a:cs typeface="+mn-cs"/>
            </a:rPr>
            <a:t>For researchers</a:t>
          </a:r>
          <a:endParaRPr lang="en-GB" b="1" i="0" dirty="0">
            <a:solidFill>
              <a:srgbClr val="2C304F">
                <a:hueOff val="0"/>
                <a:satOff val="0"/>
                <a:lumOff val="0"/>
                <a:alphaOff val="0"/>
              </a:srgbClr>
            </a:solidFill>
            <a:latin typeface="Franca Book" panose="02010003040000000000" pitchFamily="2" charset="0"/>
            <a:ea typeface="+mn-ea"/>
            <a:cs typeface="+mn-cs"/>
          </a:endParaRPr>
        </a:p>
      </dgm:t>
    </dgm:pt>
    <dgm:pt modelId="{0E956EB2-08A4-41E1-AAF0-2B663CFCF400}" type="parTrans" cxnId="{F112FA9F-01CF-4200-BF8A-D17DF46B1798}">
      <dgm:prSet/>
      <dgm:spPr/>
      <dgm:t>
        <a:bodyPr/>
        <a:lstStyle/>
        <a:p>
          <a:endParaRPr lang="en-GB"/>
        </a:p>
      </dgm:t>
    </dgm:pt>
    <dgm:pt modelId="{0AC92B6B-5F3A-454B-A1E7-C339CCD03451}" type="sibTrans" cxnId="{F112FA9F-01CF-4200-BF8A-D17DF46B1798}">
      <dgm:prSet/>
      <dgm:spPr/>
      <dgm:t>
        <a:bodyPr/>
        <a:lstStyle/>
        <a:p>
          <a:endParaRPr lang="en-GB"/>
        </a:p>
      </dgm:t>
    </dgm:pt>
    <dgm:pt modelId="{EF016231-1124-4140-9F1E-306DFBC2A7EE}">
      <dgm:prSet/>
      <dgm:spPr>
        <a:xfrm>
          <a:off x="7376456" y="2542795"/>
          <a:ext cx="3138750" cy="1008442"/>
        </a:xfrm>
        <a:prstGeom prst="rect">
          <a:avLst/>
        </a:prstGeom>
        <a:noFill/>
        <a:ln>
          <a:noFill/>
        </a:ln>
        <a:effectLst/>
      </dgm:spPr>
      <dgm:t>
        <a:bodyPr/>
        <a:lstStyle/>
        <a:p>
          <a:pPr>
            <a:lnSpc>
              <a:spcPct val="100000"/>
            </a:lnSpc>
          </a:pPr>
          <a:r>
            <a:rPr lang="en-US" b="0" i="0" dirty="0">
              <a:solidFill>
                <a:srgbClr val="2C304F">
                  <a:hueOff val="0"/>
                  <a:satOff val="0"/>
                  <a:lumOff val="0"/>
                  <a:alphaOff val="0"/>
                </a:srgbClr>
              </a:solidFill>
              <a:latin typeface="Franca Book" panose="02010003040000000000" pitchFamily="2" charset="0"/>
              <a:ea typeface="+mn-ea"/>
              <a:cs typeface="+mn-cs"/>
            </a:rPr>
            <a:t>Understanding of the impact of science</a:t>
          </a:r>
        </a:p>
        <a:p>
          <a:pPr>
            <a:lnSpc>
              <a:spcPct val="100000"/>
            </a:lnSpc>
          </a:pPr>
          <a:r>
            <a:rPr lang="en-US" b="0" i="0" dirty="0">
              <a:solidFill>
                <a:srgbClr val="2C304F">
                  <a:hueOff val="0"/>
                  <a:satOff val="0"/>
                  <a:lumOff val="0"/>
                  <a:alphaOff val="0"/>
                </a:srgbClr>
              </a:solidFill>
              <a:latin typeface="Franca Book" panose="02010003040000000000" pitchFamily="2" charset="0"/>
              <a:ea typeface="+mn-ea"/>
              <a:cs typeface="+mn-cs"/>
            </a:rPr>
            <a:t>Time and resources to support impact working</a:t>
          </a:r>
        </a:p>
        <a:p>
          <a:pPr>
            <a:lnSpc>
              <a:spcPct val="100000"/>
            </a:lnSpc>
          </a:pPr>
          <a:r>
            <a:rPr lang="en-US" b="0" i="0" dirty="0">
              <a:solidFill>
                <a:srgbClr val="2C304F">
                  <a:hueOff val="0"/>
                  <a:satOff val="0"/>
                  <a:lumOff val="0"/>
                  <a:alphaOff val="0"/>
                </a:srgbClr>
              </a:solidFill>
              <a:latin typeface="Franca Book" panose="02010003040000000000" pitchFamily="2" charset="0"/>
              <a:ea typeface="+mn-ea"/>
              <a:cs typeface="+mn-cs"/>
            </a:rPr>
            <a:t>Recognition and celebration of impact</a:t>
          </a:r>
          <a:endParaRPr lang="en-GB" b="0" i="0" dirty="0">
            <a:solidFill>
              <a:srgbClr val="2C304F">
                <a:hueOff val="0"/>
                <a:satOff val="0"/>
                <a:lumOff val="0"/>
                <a:alphaOff val="0"/>
              </a:srgbClr>
            </a:solidFill>
            <a:latin typeface="Franca Book" panose="02010003040000000000" pitchFamily="2" charset="0"/>
            <a:ea typeface="+mn-ea"/>
            <a:cs typeface="+mn-cs"/>
          </a:endParaRPr>
        </a:p>
      </dgm:t>
    </dgm:pt>
    <dgm:pt modelId="{05235673-82D8-4C7B-8B3B-EF3FA73A4304}" type="parTrans" cxnId="{62B11AF2-273F-4BFB-9E16-B900369C6D04}">
      <dgm:prSet/>
      <dgm:spPr/>
      <dgm:t>
        <a:bodyPr/>
        <a:lstStyle/>
        <a:p>
          <a:endParaRPr lang="en-GB"/>
        </a:p>
      </dgm:t>
    </dgm:pt>
    <dgm:pt modelId="{1AB8357F-DE2B-4653-A6B8-7A33EFABF664}" type="sibTrans" cxnId="{62B11AF2-273F-4BFB-9E16-B900369C6D04}">
      <dgm:prSet/>
      <dgm:spPr/>
      <dgm:t>
        <a:bodyPr/>
        <a:lstStyle/>
        <a:p>
          <a:endParaRPr lang="en-GB"/>
        </a:p>
      </dgm:t>
    </dgm:pt>
    <dgm:pt modelId="{F5F94163-F2B6-4109-8063-3361EBAEA227}" type="pres">
      <dgm:prSet presAssocID="{6949FC9D-6D31-4EF1-83C4-9A49D8898FCB}" presName="root" presStyleCnt="0">
        <dgm:presLayoutVars>
          <dgm:dir/>
          <dgm:resizeHandles val="exact"/>
        </dgm:presLayoutVars>
      </dgm:prSet>
      <dgm:spPr/>
    </dgm:pt>
    <dgm:pt modelId="{B365786F-F5ED-4A57-9A24-80063DC409CC}" type="pres">
      <dgm:prSet presAssocID="{19622EBA-57B8-4400-971A-19E8039596AD}" presName="compNode" presStyleCnt="0"/>
      <dgm:spPr/>
    </dgm:pt>
    <dgm:pt modelId="{2DE8877A-BEA8-4C7E-88B2-769B822900F2}" type="pres">
      <dgm:prSet presAssocID="{19622EBA-57B8-4400-971A-19E8039596AD}" presName="iconRect" presStyleLbl="node1" presStyleIdx="0" presStyleCnt="3"/>
      <dgm:spPr>
        <a:xfrm>
          <a:off x="393" y="800099"/>
          <a:ext cx="1098562" cy="1098562"/>
        </a:xfrm>
        <a:prstGeom prst="rect">
          <a:avLst/>
        </a:prstGeom>
        <a:noFill/>
        <a:ln>
          <a:noFill/>
        </a:ln>
        <a:effectLst/>
      </dgm:spPr>
    </dgm:pt>
    <dgm:pt modelId="{20DBDDE1-8B49-40BC-8F10-93FAFDB9DFAC}" type="pres">
      <dgm:prSet presAssocID="{19622EBA-57B8-4400-971A-19E8039596AD}" presName="iconSpace" presStyleCnt="0"/>
      <dgm:spPr/>
    </dgm:pt>
    <dgm:pt modelId="{F0FE5B25-16CC-4A0A-B403-15A2089B3EDD}" type="pres">
      <dgm:prSet presAssocID="{19622EBA-57B8-4400-971A-19E8039596AD}" presName="parTx" presStyleLbl="revTx" presStyleIdx="0" presStyleCnt="6">
        <dgm:presLayoutVars>
          <dgm:chMax val="0"/>
          <dgm:chPref val="0"/>
        </dgm:presLayoutVars>
      </dgm:prSet>
      <dgm:spPr/>
    </dgm:pt>
    <dgm:pt modelId="{5C4EBA31-527D-4F24-BD1F-97FA76FE0AD8}" type="pres">
      <dgm:prSet presAssocID="{19622EBA-57B8-4400-971A-19E8039596AD}" presName="txSpace" presStyleCnt="0"/>
      <dgm:spPr/>
    </dgm:pt>
    <dgm:pt modelId="{4EB573AF-5B83-4BA4-8514-3B3635C4C172}" type="pres">
      <dgm:prSet presAssocID="{19622EBA-57B8-4400-971A-19E8039596AD}" presName="desTx" presStyleLbl="revTx" presStyleIdx="1" presStyleCnt="6">
        <dgm:presLayoutVars/>
      </dgm:prSet>
      <dgm:spPr/>
    </dgm:pt>
    <dgm:pt modelId="{198D4DCB-D396-488B-B74D-C1EBCB696674}" type="pres">
      <dgm:prSet presAssocID="{40E9CA94-8FF8-4593-99FF-812151595710}" presName="sibTrans" presStyleCnt="0"/>
      <dgm:spPr/>
    </dgm:pt>
    <dgm:pt modelId="{A0BA39E6-09AE-49BC-89C9-10EF084230DB}" type="pres">
      <dgm:prSet presAssocID="{D89FDC2E-959B-48EA-A781-7E339754E709}" presName="compNode" presStyleCnt="0"/>
      <dgm:spPr/>
    </dgm:pt>
    <dgm:pt modelId="{B0897726-54F3-4BEB-A22E-C21F5BEBC597}" type="pres">
      <dgm:prSet presAssocID="{D89FDC2E-959B-48EA-A781-7E339754E709}" presName="iconRect" presStyleLbl="node1" presStyleIdx="1" presStyleCnt="3"/>
      <dgm:spPr>
        <a:xfrm>
          <a:off x="3688425" y="800099"/>
          <a:ext cx="1098562" cy="1098562"/>
        </a:xfrm>
        <a:prstGeom prst="rect">
          <a:avLst/>
        </a:prstGeom>
        <a:noFill/>
        <a:ln>
          <a:noFill/>
        </a:ln>
        <a:effectLst/>
      </dgm:spPr>
      <dgm:extLst>
        <a:ext uri="{E40237B7-FDA0-4F09-8148-C483321AD2D9}">
          <dgm14:cNvPr xmlns:dgm14="http://schemas.microsoft.com/office/drawing/2010/diagram" id="0" name="" descr="Person with Idea"/>
        </a:ext>
      </dgm:extLst>
    </dgm:pt>
    <dgm:pt modelId="{1A6A8159-AC11-4A35-B5EF-CAEAE8E719FB}" type="pres">
      <dgm:prSet presAssocID="{D89FDC2E-959B-48EA-A781-7E339754E709}" presName="iconSpace" presStyleCnt="0"/>
      <dgm:spPr/>
    </dgm:pt>
    <dgm:pt modelId="{013468EB-35C3-4C25-8994-1A07905C0AB4}" type="pres">
      <dgm:prSet presAssocID="{D89FDC2E-959B-48EA-A781-7E339754E709}" presName="parTx" presStyleLbl="revTx" presStyleIdx="2" presStyleCnt="6">
        <dgm:presLayoutVars>
          <dgm:chMax val="0"/>
          <dgm:chPref val="0"/>
        </dgm:presLayoutVars>
      </dgm:prSet>
      <dgm:spPr/>
    </dgm:pt>
    <dgm:pt modelId="{7B90F982-5F2E-4992-98B4-263A804864CF}" type="pres">
      <dgm:prSet presAssocID="{D89FDC2E-959B-48EA-A781-7E339754E709}" presName="txSpace" presStyleCnt="0"/>
      <dgm:spPr/>
    </dgm:pt>
    <dgm:pt modelId="{709AB540-6E5A-4E63-AAEB-7D8C2BEC22F6}" type="pres">
      <dgm:prSet presAssocID="{D89FDC2E-959B-48EA-A781-7E339754E709}" presName="desTx" presStyleLbl="revTx" presStyleIdx="3" presStyleCnt="6">
        <dgm:presLayoutVars/>
      </dgm:prSet>
      <dgm:spPr/>
    </dgm:pt>
    <dgm:pt modelId="{4E708EB6-E819-4314-A273-DFD3C1A97828}" type="pres">
      <dgm:prSet presAssocID="{0325C9C0-C1A7-46F1-A8BF-8BF4C7392B01}" presName="sibTrans" presStyleCnt="0"/>
      <dgm:spPr/>
    </dgm:pt>
    <dgm:pt modelId="{C5CEBD8B-1A21-4614-8FA2-215C9BF5C4D5}" type="pres">
      <dgm:prSet presAssocID="{E831EEE6-9710-434D-A8BA-87C4BBBAD0B4}" presName="compNode" presStyleCnt="0"/>
      <dgm:spPr/>
    </dgm:pt>
    <dgm:pt modelId="{8333FF08-5821-49BA-9464-C290FD82308A}" type="pres">
      <dgm:prSet presAssocID="{E831EEE6-9710-434D-A8BA-87C4BBBAD0B4}" presName="iconRect" presStyleLbl="node1" presStyleIdx="2" presStyleCnt="3"/>
      <dgm:spPr>
        <a:xfrm>
          <a:off x="7376456" y="800099"/>
          <a:ext cx="1098562" cy="1098562"/>
        </a:xfrm>
        <a:prstGeom prst="rect">
          <a:avLst/>
        </a:prstGeom>
        <a:noFill/>
        <a:ln>
          <a:noFill/>
        </a:ln>
        <a:effectLst/>
      </dgm:spPr>
      <dgm:extLst>
        <a:ext uri="{E40237B7-FDA0-4F09-8148-C483321AD2D9}">
          <dgm14:cNvPr xmlns:dgm14="http://schemas.microsoft.com/office/drawing/2010/diagram" id="0" name="" descr="Bar chart"/>
        </a:ext>
      </dgm:extLst>
    </dgm:pt>
    <dgm:pt modelId="{F0480A99-3DC8-4636-BAA6-9BDAB05F3782}" type="pres">
      <dgm:prSet presAssocID="{E831EEE6-9710-434D-A8BA-87C4BBBAD0B4}" presName="iconSpace" presStyleCnt="0"/>
      <dgm:spPr/>
    </dgm:pt>
    <dgm:pt modelId="{66A81DC9-F966-4125-A6E8-BFABDE8E2BBF}" type="pres">
      <dgm:prSet presAssocID="{E831EEE6-9710-434D-A8BA-87C4BBBAD0B4}" presName="parTx" presStyleLbl="revTx" presStyleIdx="4" presStyleCnt="6">
        <dgm:presLayoutVars>
          <dgm:chMax val="0"/>
          <dgm:chPref val="0"/>
        </dgm:presLayoutVars>
      </dgm:prSet>
      <dgm:spPr/>
    </dgm:pt>
    <dgm:pt modelId="{39CC718A-F525-4D61-B71B-1EF33494F358}" type="pres">
      <dgm:prSet presAssocID="{E831EEE6-9710-434D-A8BA-87C4BBBAD0B4}" presName="txSpace" presStyleCnt="0"/>
      <dgm:spPr/>
    </dgm:pt>
    <dgm:pt modelId="{D18CEAD5-3ED4-4293-9505-FA6AD0B60966}" type="pres">
      <dgm:prSet presAssocID="{E831EEE6-9710-434D-A8BA-87C4BBBAD0B4}" presName="desTx" presStyleLbl="revTx" presStyleIdx="5" presStyleCnt="6">
        <dgm:presLayoutVars/>
      </dgm:prSet>
      <dgm:spPr/>
    </dgm:pt>
  </dgm:ptLst>
  <dgm:cxnLst>
    <dgm:cxn modelId="{45BC9800-DE3F-43C8-AF13-767577B99C11}" type="presOf" srcId="{B6C44240-D4D9-43D5-8339-FA1B20769D3F}" destId="{709AB540-6E5A-4E63-AAEB-7D8C2BEC22F6}" srcOrd="0" destOrd="0" presId="urn:microsoft.com/office/officeart/2018/2/layout/IconLabelDescriptionList"/>
    <dgm:cxn modelId="{16693C26-32F2-4121-9090-A7234E4F186E}" srcId="{19622EBA-57B8-4400-971A-19E8039596AD}" destId="{F9E0654B-76A5-4E30-ADA1-A2CA304523DE}" srcOrd="0" destOrd="0" parTransId="{59204EFA-A189-4FDA-B9C1-027655B9AAE8}" sibTransId="{40037920-1E9F-4CC2-A686-93BF8E7D917B}"/>
    <dgm:cxn modelId="{59666F2D-3F09-442C-8C32-04CAB4CA5429}" srcId="{D89FDC2E-959B-48EA-A781-7E339754E709}" destId="{C74672E3-2672-4359-A99D-AF781DD102CE}" srcOrd="2" destOrd="0" parTransId="{1DBC5887-347F-435A-B2CA-6D3B3F92825C}" sibTransId="{CC1A1A3A-E7EB-4992-A364-4C45EC0A0342}"/>
    <dgm:cxn modelId="{04515F40-57DA-472D-BABD-21EE5432982F}" type="presOf" srcId="{EF016231-1124-4140-9F1E-306DFBC2A7EE}" destId="{D18CEAD5-3ED4-4293-9505-FA6AD0B60966}" srcOrd="0" destOrd="0" presId="urn:microsoft.com/office/officeart/2018/2/layout/IconLabelDescriptionList"/>
    <dgm:cxn modelId="{C1E1325D-54E1-42B1-876C-DC4303779BCD}" type="presOf" srcId="{C86238F1-83AF-4501-9213-B043EE277F42}" destId="{4EB573AF-5B83-4BA4-8514-3B3635C4C172}" srcOrd="0" destOrd="1" presId="urn:microsoft.com/office/officeart/2018/2/layout/IconLabelDescriptionList"/>
    <dgm:cxn modelId="{FD43706C-C31C-421F-822C-D482E34C24BB}" srcId="{19622EBA-57B8-4400-971A-19E8039596AD}" destId="{C86238F1-83AF-4501-9213-B043EE277F42}" srcOrd="1" destOrd="0" parTransId="{BC8A397C-8600-4A45-AA29-A8D77320702F}" sibTransId="{F3384BE5-EFEF-4EA7-AF7E-E75C7995CC4A}"/>
    <dgm:cxn modelId="{4BB94A71-44FC-44D8-80D2-E692F61AC5A4}" srcId="{D89FDC2E-959B-48EA-A781-7E339754E709}" destId="{17D77972-04B4-448F-B80B-1CA636AC6F7C}" srcOrd="1" destOrd="0" parTransId="{C8E53B8F-4DF9-43BF-A283-41566EE0B887}" sibTransId="{C8148606-37EB-4E2B-922C-7F436995E978}"/>
    <dgm:cxn modelId="{55AF7B74-835B-4854-9A68-867E56A6AA26}" type="presOf" srcId="{D89FDC2E-959B-48EA-A781-7E339754E709}" destId="{013468EB-35C3-4C25-8994-1A07905C0AB4}" srcOrd="0" destOrd="0" presId="urn:microsoft.com/office/officeart/2018/2/layout/IconLabelDescriptionList"/>
    <dgm:cxn modelId="{7A755989-5E9A-4205-B896-04898D7C3FD0}" type="presOf" srcId="{C74672E3-2672-4359-A99D-AF781DD102CE}" destId="{709AB540-6E5A-4E63-AAEB-7D8C2BEC22F6}" srcOrd="0" destOrd="2" presId="urn:microsoft.com/office/officeart/2018/2/layout/IconLabelDescriptionList"/>
    <dgm:cxn modelId="{55A2DC90-AA85-49AF-8BF3-BC0E045CE465}" srcId="{6949FC9D-6D31-4EF1-83C4-9A49D8898FCB}" destId="{19622EBA-57B8-4400-971A-19E8039596AD}" srcOrd="0" destOrd="0" parTransId="{A85140FD-F0F2-452F-B8A4-84A9CA6A724A}" sibTransId="{40E9CA94-8FF8-4593-99FF-812151595710}"/>
    <dgm:cxn modelId="{39618897-FFA3-45A2-A0B0-111B01AFB1A4}" type="presOf" srcId="{17D77972-04B4-448F-B80B-1CA636AC6F7C}" destId="{709AB540-6E5A-4E63-AAEB-7D8C2BEC22F6}" srcOrd="0" destOrd="1" presId="urn:microsoft.com/office/officeart/2018/2/layout/IconLabelDescriptionList"/>
    <dgm:cxn modelId="{F112FA9F-01CF-4200-BF8A-D17DF46B1798}" srcId="{6949FC9D-6D31-4EF1-83C4-9A49D8898FCB}" destId="{E831EEE6-9710-434D-A8BA-87C4BBBAD0B4}" srcOrd="2" destOrd="0" parTransId="{0E956EB2-08A4-41E1-AAF0-2B663CFCF400}" sibTransId="{0AC92B6B-5F3A-454B-A1E7-C339CCD03451}"/>
    <dgm:cxn modelId="{D95DCFB3-2F9B-4AB1-823A-30552C5A27A0}" srcId="{6949FC9D-6D31-4EF1-83C4-9A49D8898FCB}" destId="{D89FDC2E-959B-48EA-A781-7E339754E709}" srcOrd="1" destOrd="0" parTransId="{D082650A-5D1B-4898-BB9D-ED6FB0FBF8B9}" sibTransId="{0325C9C0-C1A7-46F1-A8BF-8BF4C7392B01}"/>
    <dgm:cxn modelId="{ADEB02C9-1255-4FBB-B926-1ACF60D17B4F}" type="presOf" srcId="{F9E0654B-76A5-4E30-ADA1-A2CA304523DE}" destId="{4EB573AF-5B83-4BA4-8514-3B3635C4C172}" srcOrd="0" destOrd="0" presId="urn:microsoft.com/office/officeart/2018/2/layout/IconLabelDescriptionList"/>
    <dgm:cxn modelId="{4CD8EECA-BC1C-46E2-966B-E81A1226B028}" type="presOf" srcId="{6949FC9D-6D31-4EF1-83C4-9A49D8898FCB}" destId="{F5F94163-F2B6-4109-8063-3361EBAEA227}" srcOrd="0" destOrd="0" presId="urn:microsoft.com/office/officeart/2018/2/layout/IconLabelDescriptionList"/>
    <dgm:cxn modelId="{E3E1ECCD-C5F0-44E5-B94D-09D58220D289}" srcId="{D89FDC2E-959B-48EA-A781-7E339754E709}" destId="{B6C44240-D4D9-43D5-8339-FA1B20769D3F}" srcOrd="0" destOrd="0" parTransId="{96592B96-39C3-41CF-A00A-0790F0F9738D}" sibTransId="{4AD0D43C-C35C-4979-9B99-22C105A56E89}"/>
    <dgm:cxn modelId="{1D9B91D4-6C1C-42F3-822E-FFEBC4A315A3}" type="presOf" srcId="{E831EEE6-9710-434D-A8BA-87C4BBBAD0B4}" destId="{66A81DC9-F966-4125-A6E8-BFABDE8E2BBF}" srcOrd="0" destOrd="0" presId="urn:microsoft.com/office/officeart/2018/2/layout/IconLabelDescriptionList"/>
    <dgm:cxn modelId="{62B11AF2-273F-4BFB-9E16-B900369C6D04}" srcId="{E831EEE6-9710-434D-A8BA-87C4BBBAD0B4}" destId="{EF016231-1124-4140-9F1E-306DFBC2A7EE}" srcOrd="0" destOrd="0" parTransId="{05235673-82D8-4C7B-8B3B-EF3FA73A4304}" sibTransId="{1AB8357F-DE2B-4653-A6B8-7A33EFABF664}"/>
    <dgm:cxn modelId="{C495CDFF-B830-4E41-991A-82B383CAACDE}" type="presOf" srcId="{19622EBA-57B8-4400-971A-19E8039596AD}" destId="{F0FE5B25-16CC-4A0A-B403-15A2089B3EDD}" srcOrd="0" destOrd="0" presId="urn:microsoft.com/office/officeart/2018/2/layout/IconLabelDescriptionList"/>
    <dgm:cxn modelId="{6A288767-4DBC-405C-92AB-7142B7739305}" type="presParOf" srcId="{F5F94163-F2B6-4109-8063-3361EBAEA227}" destId="{B365786F-F5ED-4A57-9A24-80063DC409CC}" srcOrd="0" destOrd="0" presId="urn:microsoft.com/office/officeart/2018/2/layout/IconLabelDescriptionList"/>
    <dgm:cxn modelId="{87AAB34E-50FA-42C5-B848-35E4269373C5}" type="presParOf" srcId="{B365786F-F5ED-4A57-9A24-80063DC409CC}" destId="{2DE8877A-BEA8-4C7E-88B2-769B822900F2}" srcOrd="0" destOrd="0" presId="urn:microsoft.com/office/officeart/2018/2/layout/IconLabelDescriptionList"/>
    <dgm:cxn modelId="{6D405099-6953-4B3F-A288-D81411856D23}" type="presParOf" srcId="{B365786F-F5ED-4A57-9A24-80063DC409CC}" destId="{20DBDDE1-8B49-40BC-8F10-93FAFDB9DFAC}" srcOrd="1" destOrd="0" presId="urn:microsoft.com/office/officeart/2018/2/layout/IconLabelDescriptionList"/>
    <dgm:cxn modelId="{D4352E10-3DC2-423C-B541-006B0B2200FB}" type="presParOf" srcId="{B365786F-F5ED-4A57-9A24-80063DC409CC}" destId="{F0FE5B25-16CC-4A0A-B403-15A2089B3EDD}" srcOrd="2" destOrd="0" presId="urn:microsoft.com/office/officeart/2018/2/layout/IconLabelDescriptionList"/>
    <dgm:cxn modelId="{42328E27-AF5D-47BE-B53F-381B02B58659}" type="presParOf" srcId="{B365786F-F5ED-4A57-9A24-80063DC409CC}" destId="{5C4EBA31-527D-4F24-BD1F-97FA76FE0AD8}" srcOrd="3" destOrd="0" presId="urn:microsoft.com/office/officeart/2018/2/layout/IconLabelDescriptionList"/>
    <dgm:cxn modelId="{67A81BAA-EBF7-4EBC-9FF5-7D5FEC477F52}" type="presParOf" srcId="{B365786F-F5ED-4A57-9A24-80063DC409CC}" destId="{4EB573AF-5B83-4BA4-8514-3B3635C4C172}" srcOrd="4" destOrd="0" presId="urn:microsoft.com/office/officeart/2018/2/layout/IconLabelDescriptionList"/>
    <dgm:cxn modelId="{E3F0A407-E7EB-4827-B663-0D32152E743C}" type="presParOf" srcId="{F5F94163-F2B6-4109-8063-3361EBAEA227}" destId="{198D4DCB-D396-488B-B74D-C1EBCB696674}" srcOrd="1" destOrd="0" presId="urn:microsoft.com/office/officeart/2018/2/layout/IconLabelDescriptionList"/>
    <dgm:cxn modelId="{08837E5E-3135-42DD-90A2-08168F822DF9}" type="presParOf" srcId="{F5F94163-F2B6-4109-8063-3361EBAEA227}" destId="{A0BA39E6-09AE-49BC-89C9-10EF084230DB}" srcOrd="2" destOrd="0" presId="urn:microsoft.com/office/officeart/2018/2/layout/IconLabelDescriptionList"/>
    <dgm:cxn modelId="{4FCEE4D4-2EB7-48D1-BFDB-CFEFAFFBBB10}" type="presParOf" srcId="{A0BA39E6-09AE-49BC-89C9-10EF084230DB}" destId="{B0897726-54F3-4BEB-A22E-C21F5BEBC597}" srcOrd="0" destOrd="0" presId="urn:microsoft.com/office/officeart/2018/2/layout/IconLabelDescriptionList"/>
    <dgm:cxn modelId="{C17C4FCB-527C-4AA8-A77E-DF6BA0E2B4A5}" type="presParOf" srcId="{A0BA39E6-09AE-49BC-89C9-10EF084230DB}" destId="{1A6A8159-AC11-4A35-B5EF-CAEAE8E719FB}" srcOrd="1" destOrd="0" presId="urn:microsoft.com/office/officeart/2018/2/layout/IconLabelDescriptionList"/>
    <dgm:cxn modelId="{62306724-C708-4C88-A23D-10F23B9B92A1}" type="presParOf" srcId="{A0BA39E6-09AE-49BC-89C9-10EF084230DB}" destId="{013468EB-35C3-4C25-8994-1A07905C0AB4}" srcOrd="2" destOrd="0" presId="urn:microsoft.com/office/officeart/2018/2/layout/IconLabelDescriptionList"/>
    <dgm:cxn modelId="{2A84438A-3518-4F62-9CB9-73436AF19BF1}" type="presParOf" srcId="{A0BA39E6-09AE-49BC-89C9-10EF084230DB}" destId="{7B90F982-5F2E-4992-98B4-263A804864CF}" srcOrd="3" destOrd="0" presId="urn:microsoft.com/office/officeart/2018/2/layout/IconLabelDescriptionList"/>
    <dgm:cxn modelId="{A039AF36-837C-4EF4-9F17-0C0944EF216B}" type="presParOf" srcId="{A0BA39E6-09AE-49BC-89C9-10EF084230DB}" destId="{709AB540-6E5A-4E63-AAEB-7D8C2BEC22F6}" srcOrd="4" destOrd="0" presId="urn:microsoft.com/office/officeart/2018/2/layout/IconLabelDescriptionList"/>
    <dgm:cxn modelId="{DEF47A66-86C1-4041-95AD-B3C8CAFCFA30}" type="presParOf" srcId="{F5F94163-F2B6-4109-8063-3361EBAEA227}" destId="{4E708EB6-E819-4314-A273-DFD3C1A97828}" srcOrd="3" destOrd="0" presId="urn:microsoft.com/office/officeart/2018/2/layout/IconLabelDescriptionList"/>
    <dgm:cxn modelId="{E22677B9-C270-4857-815A-259AB03555DE}" type="presParOf" srcId="{F5F94163-F2B6-4109-8063-3361EBAEA227}" destId="{C5CEBD8B-1A21-4614-8FA2-215C9BF5C4D5}" srcOrd="4" destOrd="0" presId="urn:microsoft.com/office/officeart/2018/2/layout/IconLabelDescriptionList"/>
    <dgm:cxn modelId="{1142826F-CF7E-4490-B594-50240BB5BB84}" type="presParOf" srcId="{C5CEBD8B-1A21-4614-8FA2-215C9BF5C4D5}" destId="{8333FF08-5821-49BA-9464-C290FD82308A}" srcOrd="0" destOrd="0" presId="urn:microsoft.com/office/officeart/2018/2/layout/IconLabelDescriptionList"/>
    <dgm:cxn modelId="{91108614-9C60-4153-8AAC-E01FBAF5CAB4}" type="presParOf" srcId="{C5CEBD8B-1A21-4614-8FA2-215C9BF5C4D5}" destId="{F0480A99-3DC8-4636-BAA6-9BDAB05F3782}" srcOrd="1" destOrd="0" presId="urn:microsoft.com/office/officeart/2018/2/layout/IconLabelDescriptionList"/>
    <dgm:cxn modelId="{7DD490E9-079D-45D7-BAB0-2C36EA332CA8}" type="presParOf" srcId="{C5CEBD8B-1A21-4614-8FA2-215C9BF5C4D5}" destId="{66A81DC9-F966-4125-A6E8-BFABDE8E2BBF}" srcOrd="2" destOrd="0" presId="urn:microsoft.com/office/officeart/2018/2/layout/IconLabelDescriptionList"/>
    <dgm:cxn modelId="{1624346D-4585-44D2-87CA-7A59D0A647DF}" type="presParOf" srcId="{C5CEBD8B-1A21-4614-8FA2-215C9BF5C4D5}" destId="{39CC718A-F525-4D61-B71B-1EF33494F358}" srcOrd="3" destOrd="0" presId="urn:microsoft.com/office/officeart/2018/2/layout/IconLabelDescriptionList"/>
    <dgm:cxn modelId="{1B566EEE-7655-4BFD-A9AE-4C52C5ED409A}" type="presParOf" srcId="{C5CEBD8B-1A21-4614-8FA2-215C9BF5C4D5}" destId="{D18CEAD5-3ED4-4293-9505-FA6AD0B6096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97F0DF-D8FE-4B5D-AAE0-26B78CA50248}"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F273C0DB-A27D-43B8-9E94-A6E0B493A5AF}">
      <dgm:prSet/>
      <dgm:spPr/>
      <dgm:t>
        <a:bodyPr/>
        <a:lstStyle/>
        <a:p>
          <a:r>
            <a:rPr lang="en-US" dirty="0"/>
            <a:t>Plan for impact</a:t>
          </a:r>
        </a:p>
      </dgm:t>
    </dgm:pt>
    <dgm:pt modelId="{86F1ED7D-F86B-4491-80C2-21F4F66B76A5}" type="parTrans" cxnId="{97187BB0-1DF9-4BD5-8129-108A46CFA94B}">
      <dgm:prSet/>
      <dgm:spPr/>
      <dgm:t>
        <a:bodyPr/>
        <a:lstStyle/>
        <a:p>
          <a:endParaRPr lang="en-US"/>
        </a:p>
      </dgm:t>
    </dgm:pt>
    <dgm:pt modelId="{A3B24E7D-E03F-445A-B0C1-C98A7546A12D}" type="sibTrans" cxnId="{97187BB0-1DF9-4BD5-8129-108A46CFA94B}">
      <dgm:prSet/>
      <dgm:spPr/>
      <dgm:t>
        <a:bodyPr/>
        <a:lstStyle/>
        <a:p>
          <a:endParaRPr lang="en-US"/>
        </a:p>
      </dgm:t>
    </dgm:pt>
    <dgm:pt modelId="{1B383159-1627-460C-A989-6BC459E6E3A7}">
      <dgm:prSet/>
      <dgm:spPr/>
      <dgm:t>
        <a:bodyPr/>
        <a:lstStyle/>
        <a:p>
          <a:r>
            <a:rPr lang="en-US" dirty="0"/>
            <a:t>Be clear about effective methods for evidence to action</a:t>
          </a:r>
        </a:p>
      </dgm:t>
    </dgm:pt>
    <dgm:pt modelId="{6DEEB11D-F011-400C-9F3A-14601A0246F5}" type="parTrans" cxnId="{B0603087-0CC0-4380-97E3-7158803CB503}">
      <dgm:prSet/>
      <dgm:spPr/>
      <dgm:t>
        <a:bodyPr/>
        <a:lstStyle/>
        <a:p>
          <a:endParaRPr lang="en-US"/>
        </a:p>
      </dgm:t>
    </dgm:pt>
    <dgm:pt modelId="{45A0D915-D44E-4BFD-9A54-F5B32C430DC2}" type="sibTrans" cxnId="{B0603087-0CC0-4380-97E3-7158803CB503}">
      <dgm:prSet/>
      <dgm:spPr/>
      <dgm:t>
        <a:bodyPr/>
        <a:lstStyle/>
        <a:p>
          <a:endParaRPr lang="en-US"/>
        </a:p>
      </dgm:t>
    </dgm:pt>
    <dgm:pt modelId="{DBFB52A9-CD3A-4431-AFE9-3064CA9B4424}">
      <dgm:prSet/>
      <dgm:spPr/>
      <dgm:t>
        <a:bodyPr/>
        <a:lstStyle/>
        <a:p>
          <a:r>
            <a:rPr lang="en-US" dirty="0"/>
            <a:t>Identify and work well with the people we include and influence</a:t>
          </a:r>
        </a:p>
      </dgm:t>
    </dgm:pt>
    <dgm:pt modelId="{CA3D78CF-E4F8-4F6F-B66F-722F06AA8DCF}" type="parTrans" cxnId="{9A7276FA-306F-4633-A4CF-A0A05D02BD4E}">
      <dgm:prSet/>
      <dgm:spPr/>
      <dgm:t>
        <a:bodyPr/>
        <a:lstStyle/>
        <a:p>
          <a:endParaRPr lang="en-US"/>
        </a:p>
      </dgm:t>
    </dgm:pt>
    <dgm:pt modelId="{30C4C24E-6EF8-4B3A-BB96-CB06A62BB76A}" type="sibTrans" cxnId="{9A7276FA-306F-4633-A4CF-A0A05D02BD4E}">
      <dgm:prSet/>
      <dgm:spPr/>
      <dgm:t>
        <a:bodyPr/>
        <a:lstStyle/>
        <a:p>
          <a:endParaRPr lang="en-US"/>
        </a:p>
      </dgm:t>
    </dgm:pt>
    <dgm:pt modelId="{C35E5294-DCEB-48E5-B0A9-2F794B40955A}">
      <dgm:prSet/>
      <dgm:spPr/>
      <dgm:t>
        <a:bodyPr/>
        <a:lstStyle/>
        <a:p>
          <a:r>
            <a:rPr lang="en-US"/>
            <a:t>Plan and collect feedback along the way</a:t>
          </a:r>
        </a:p>
      </dgm:t>
    </dgm:pt>
    <dgm:pt modelId="{623231CB-F64E-4617-B734-3F9EDE5656E6}" type="parTrans" cxnId="{63A65B00-BD6D-453C-A638-4776580A7B1A}">
      <dgm:prSet/>
      <dgm:spPr/>
      <dgm:t>
        <a:bodyPr/>
        <a:lstStyle/>
        <a:p>
          <a:endParaRPr lang="en-US"/>
        </a:p>
      </dgm:t>
    </dgm:pt>
    <dgm:pt modelId="{D45EEAFC-5D39-4E30-8821-E4183268B607}" type="sibTrans" cxnId="{63A65B00-BD6D-453C-A638-4776580A7B1A}">
      <dgm:prSet/>
      <dgm:spPr/>
      <dgm:t>
        <a:bodyPr/>
        <a:lstStyle/>
        <a:p>
          <a:endParaRPr lang="en-US"/>
        </a:p>
      </dgm:t>
    </dgm:pt>
    <dgm:pt modelId="{842369D0-F039-49E2-846B-DE6BF695A2FB}">
      <dgm:prSet/>
      <dgm:spPr/>
      <dgm:t>
        <a:bodyPr/>
        <a:lstStyle/>
        <a:p>
          <a:r>
            <a:rPr lang="en-US" dirty="0"/>
            <a:t>Assess our impact</a:t>
          </a:r>
        </a:p>
      </dgm:t>
    </dgm:pt>
    <dgm:pt modelId="{7B0E9DEB-608C-48F7-9922-7AD50387A89B}" type="parTrans" cxnId="{E42E9F82-3B59-46C2-B57B-AFCE44877F94}">
      <dgm:prSet/>
      <dgm:spPr/>
      <dgm:t>
        <a:bodyPr/>
        <a:lstStyle/>
        <a:p>
          <a:endParaRPr lang="en-US"/>
        </a:p>
      </dgm:t>
    </dgm:pt>
    <dgm:pt modelId="{B8DE93DF-6D11-4D6A-B171-089317F960C8}" type="sibTrans" cxnId="{E42E9F82-3B59-46C2-B57B-AFCE44877F94}">
      <dgm:prSet/>
      <dgm:spPr/>
      <dgm:t>
        <a:bodyPr/>
        <a:lstStyle/>
        <a:p>
          <a:endParaRPr lang="en-US"/>
        </a:p>
      </dgm:t>
    </dgm:pt>
    <dgm:pt modelId="{C5D9C310-9D22-4B79-9130-F2F29D084883}" type="pres">
      <dgm:prSet presAssocID="{8E97F0DF-D8FE-4B5D-AAE0-26B78CA50248}" presName="vert0" presStyleCnt="0">
        <dgm:presLayoutVars>
          <dgm:dir/>
          <dgm:animOne val="branch"/>
          <dgm:animLvl val="lvl"/>
        </dgm:presLayoutVars>
      </dgm:prSet>
      <dgm:spPr/>
    </dgm:pt>
    <dgm:pt modelId="{0706E652-AE48-432E-928D-2B0841567593}" type="pres">
      <dgm:prSet presAssocID="{F273C0DB-A27D-43B8-9E94-A6E0B493A5AF}" presName="thickLine" presStyleLbl="alignNode1" presStyleIdx="0" presStyleCnt="5"/>
      <dgm:spPr/>
    </dgm:pt>
    <dgm:pt modelId="{5FCEC445-CD94-46F6-B175-C2C8A4360432}" type="pres">
      <dgm:prSet presAssocID="{F273C0DB-A27D-43B8-9E94-A6E0B493A5AF}" presName="horz1" presStyleCnt="0"/>
      <dgm:spPr/>
    </dgm:pt>
    <dgm:pt modelId="{6544E457-892D-498F-8117-08044CF1B1AD}" type="pres">
      <dgm:prSet presAssocID="{F273C0DB-A27D-43B8-9E94-A6E0B493A5AF}" presName="tx1" presStyleLbl="revTx" presStyleIdx="0" presStyleCnt="5"/>
      <dgm:spPr/>
    </dgm:pt>
    <dgm:pt modelId="{FCF7A35F-5F2E-4C00-84CA-417ED2598EBD}" type="pres">
      <dgm:prSet presAssocID="{F273C0DB-A27D-43B8-9E94-A6E0B493A5AF}" presName="vert1" presStyleCnt="0"/>
      <dgm:spPr/>
    </dgm:pt>
    <dgm:pt modelId="{D392C2FC-C2B3-4ABB-B8D9-38C5C83B0654}" type="pres">
      <dgm:prSet presAssocID="{1B383159-1627-460C-A989-6BC459E6E3A7}" presName="thickLine" presStyleLbl="alignNode1" presStyleIdx="1" presStyleCnt="5"/>
      <dgm:spPr/>
    </dgm:pt>
    <dgm:pt modelId="{B66D8652-3FDF-4B52-87CC-BC6B0630A890}" type="pres">
      <dgm:prSet presAssocID="{1B383159-1627-460C-A989-6BC459E6E3A7}" presName="horz1" presStyleCnt="0"/>
      <dgm:spPr/>
    </dgm:pt>
    <dgm:pt modelId="{5C4D5B4F-9ECC-4CD7-9CC8-850CFA6700CE}" type="pres">
      <dgm:prSet presAssocID="{1B383159-1627-460C-A989-6BC459E6E3A7}" presName="tx1" presStyleLbl="revTx" presStyleIdx="1" presStyleCnt="5"/>
      <dgm:spPr/>
    </dgm:pt>
    <dgm:pt modelId="{2A74853B-4C3B-4AB8-BCBB-1E54ADA3F77A}" type="pres">
      <dgm:prSet presAssocID="{1B383159-1627-460C-A989-6BC459E6E3A7}" presName="vert1" presStyleCnt="0"/>
      <dgm:spPr/>
    </dgm:pt>
    <dgm:pt modelId="{C386BEFC-C766-48E9-8A32-93CD8BED39A4}" type="pres">
      <dgm:prSet presAssocID="{DBFB52A9-CD3A-4431-AFE9-3064CA9B4424}" presName="thickLine" presStyleLbl="alignNode1" presStyleIdx="2" presStyleCnt="5"/>
      <dgm:spPr/>
    </dgm:pt>
    <dgm:pt modelId="{8D198D4B-C85E-40E4-B379-A528C425B30C}" type="pres">
      <dgm:prSet presAssocID="{DBFB52A9-CD3A-4431-AFE9-3064CA9B4424}" presName="horz1" presStyleCnt="0"/>
      <dgm:spPr/>
    </dgm:pt>
    <dgm:pt modelId="{014AD060-9627-42FA-9DA6-B5E5F70188DF}" type="pres">
      <dgm:prSet presAssocID="{DBFB52A9-CD3A-4431-AFE9-3064CA9B4424}" presName="tx1" presStyleLbl="revTx" presStyleIdx="2" presStyleCnt="5"/>
      <dgm:spPr/>
    </dgm:pt>
    <dgm:pt modelId="{15DB830D-FE1D-4C16-9446-9735C5271693}" type="pres">
      <dgm:prSet presAssocID="{DBFB52A9-CD3A-4431-AFE9-3064CA9B4424}" presName="vert1" presStyleCnt="0"/>
      <dgm:spPr/>
    </dgm:pt>
    <dgm:pt modelId="{B4B5E683-BE86-4645-8865-7C258A0900CB}" type="pres">
      <dgm:prSet presAssocID="{C35E5294-DCEB-48E5-B0A9-2F794B40955A}" presName="thickLine" presStyleLbl="alignNode1" presStyleIdx="3" presStyleCnt="5"/>
      <dgm:spPr/>
    </dgm:pt>
    <dgm:pt modelId="{98275D59-B592-409F-A45C-3F5CDB875618}" type="pres">
      <dgm:prSet presAssocID="{C35E5294-DCEB-48E5-B0A9-2F794B40955A}" presName="horz1" presStyleCnt="0"/>
      <dgm:spPr/>
    </dgm:pt>
    <dgm:pt modelId="{F34B3AC5-CC07-4235-8DBD-A10D37874996}" type="pres">
      <dgm:prSet presAssocID="{C35E5294-DCEB-48E5-B0A9-2F794B40955A}" presName="tx1" presStyleLbl="revTx" presStyleIdx="3" presStyleCnt="5"/>
      <dgm:spPr/>
    </dgm:pt>
    <dgm:pt modelId="{F54BD890-DC64-496F-BA51-7F3F7179684D}" type="pres">
      <dgm:prSet presAssocID="{C35E5294-DCEB-48E5-B0A9-2F794B40955A}" presName="vert1" presStyleCnt="0"/>
      <dgm:spPr/>
    </dgm:pt>
    <dgm:pt modelId="{69C3E4DE-5780-45F7-B5C7-2E0402C2525E}" type="pres">
      <dgm:prSet presAssocID="{842369D0-F039-49E2-846B-DE6BF695A2FB}" presName="thickLine" presStyleLbl="alignNode1" presStyleIdx="4" presStyleCnt="5"/>
      <dgm:spPr/>
    </dgm:pt>
    <dgm:pt modelId="{ABC24C40-ADA1-43D2-8DC3-D33D4FEFE6BE}" type="pres">
      <dgm:prSet presAssocID="{842369D0-F039-49E2-846B-DE6BF695A2FB}" presName="horz1" presStyleCnt="0"/>
      <dgm:spPr/>
    </dgm:pt>
    <dgm:pt modelId="{847340DE-1049-4327-A7D1-CD00E1CB5F24}" type="pres">
      <dgm:prSet presAssocID="{842369D0-F039-49E2-846B-DE6BF695A2FB}" presName="tx1" presStyleLbl="revTx" presStyleIdx="4" presStyleCnt="5"/>
      <dgm:spPr/>
    </dgm:pt>
    <dgm:pt modelId="{7ABC2F84-10C7-41A6-8332-339EC2F9CBEF}" type="pres">
      <dgm:prSet presAssocID="{842369D0-F039-49E2-846B-DE6BF695A2FB}" presName="vert1" presStyleCnt="0"/>
      <dgm:spPr/>
    </dgm:pt>
  </dgm:ptLst>
  <dgm:cxnLst>
    <dgm:cxn modelId="{63A65B00-BD6D-453C-A638-4776580A7B1A}" srcId="{8E97F0DF-D8FE-4B5D-AAE0-26B78CA50248}" destId="{C35E5294-DCEB-48E5-B0A9-2F794B40955A}" srcOrd="3" destOrd="0" parTransId="{623231CB-F64E-4617-B734-3F9EDE5656E6}" sibTransId="{D45EEAFC-5D39-4E30-8821-E4183268B607}"/>
    <dgm:cxn modelId="{20DE340B-CF12-4D53-A86C-101DF9A36EEE}" type="presOf" srcId="{F273C0DB-A27D-43B8-9E94-A6E0B493A5AF}" destId="{6544E457-892D-498F-8117-08044CF1B1AD}" srcOrd="0" destOrd="0" presId="urn:microsoft.com/office/officeart/2008/layout/LinedList"/>
    <dgm:cxn modelId="{489BF326-8F42-4253-9F0A-1569A1E8F49C}" type="presOf" srcId="{1B383159-1627-460C-A989-6BC459E6E3A7}" destId="{5C4D5B4F-9ECC-4CD7-9CC8-850CFA6700CE}" srcOrd="0" destOrd="0" presId="urn:microsoft.com/office/officeart/2008/layout/LinedList"/>
    <dgm:cxn modelId="{C89CB331-B65D-4A03-80B6-F22F0C3BD5AF}" type="presOf" srcId="{842369D0-F039-49E2-846B-DE6BF695A2FB}" destId="{847340DE-1049-4327-A7D1-CD00E1CB5F24}" srcOrd="0" destOrd="0" presId="urn:microsoft.com/office/officeart/2008/layout/LinedList"/>
    <dgm:cxn modelId="{7896F07A-958C-402A-9F81-BA7AB14C995A}" type="presOf" srcId="{DBFB52A9-CD3A-4431-AFE9-3064CA9B4424}" destId="{014AD060-9627-42FA-9DA6-B5E5F70188DF}" srcOrd="0" destOrd="0" presId="urn:microsoft.com/office/officeart/2008/layout/LinedList"/>
    <dgm:cxn modelId="{E42E9F82-3B59-46C2-B57B-AFCE44877F94}" srcId="{8E97F0DF-D8FE-4B5D-AAE0-26B78CA50248}" destId="{842369D0-F039-49E2-846B-DE6BF695A2FB}" srcOrd="4" destOrd="0" parTransId="{7B0E9DEB-608C-48F7-9922-7AD50387A89B}" sibTransId="{B8DE93DF-6D11-4D6A-B171-089317F960C8}"/>
    <dgm:cxn modelId="{B0603087-0CC0-4380-97E3-7158803CB503}" srcId="{8E97F0DF-D8FE-4B5D-AAE0-26B78CA50248}" destId="{1B383159-1627-460C-A989-6BC459E6E3A7}" srcOrd="1" destOrd="0" parTransId="{6DEEB11D-F011-400C-9F3A-14601A0246F5}" sibTransId="{45A0D915-D44E-4BFD-9A54-F5B32C430DC2}"/>
    <dgm:cxn modelId="{97187BB0-1DF9-4BD5-8129-108A46CFA94B}" srcId="{8E97F0DF-D8FE-4B5D-AAE0-26B78CA50248}" destId="{F273C0DB-A27D-43B8-9E94-A6E0B493A5AF}" srcOrd="0" destOrd="0" parTransId="{86F1ED7D-F86B-4491-80C2-21F4F66B76A5}" sibTransId="{A3B24E7D-E03F-445A-B0C1-C98A7546A12D}"/>
    <dgm:cxn modelId="{C1B368B4-04A8-4701-8D6F-FD5A82F31C0F}" type="presOf" srcId="{8E97F0DF-D8FE-4B5D-AAE0-26B78CA50248}" destId="{C5D9C310-9D22-4B79-9130-F2F29D084883}" srcOrd="0" destOrd="0" presId="urn:microsoft.com/office/officeart/2008/layout/LinedList"/>
    <dgm:cxn modelId="{9C7F9BE2-9A77-47A7-B566-462A5C318C34}" type="presOf" srcId="{C35E5294-DCEB-48E5-B0A9-2F794B40955A}" destId="{F34B3AC5-CC07-4235-8DBD-A10D37874996}" srcOrd="0" destOrd="0" presId="urn:microsoft.com/office/officeart/2008/layout/LinedList"/>
    <dgm:cxn modelId="{9A7276FA-306F-4633-A4CF-A0A05D02BD4E}" srcId="{8E97F0DF-D8FE-4B5D-AAE0-26B78CA50248}" destId="{DBFB52A9-CD3A-4431-AFE9-3064CA9B4424}" srcOrd="2" destOrd="0" parTransId="{CA3D78CF-E4F8-4F6F-B66F-722F06AA8DCF}" sibTransId="{30C4C24E-6EF8-4B3A-BB96-CB06A62BB76A}"/>
    <dgm:cxn modelId="{1CAE5669-049A-4D3F-B040-A5AD144DC748}" type="presParOf" srcId="{C5D9C310-9D22-4B79-9130-F2F29D084883}" destId="{0706E652-AE48-432E-928D-2B0841567593}" srcOrd="0" destOrd="0" presId="urn:microsoft.com/office/officeart/2008/layout/LinedList"/>
    <dgm:cxn modelId="{94ED0F35-8563-4C6A-A046-16B8326EA17A}" type="presParOf" srcId="{C5D9C310-9D22-4B79-9130-F2F29D084883}" destId="{5FCEC445-CD94-46F6-B175-C2C8A4360432}" srcOrd="1" destOrd="0" presId="urn:microsoft.com/office/officeart/2008/layout/LinedList"/>
    <dgm:cxn modelId="{602EA334-EBD5-4548-A6B3-E188E1F4946E}" type="presParOf" srcId="{5FCEC445-CD94-46F6-B175-C2C8A4360432}" destId="{6544E457-892D-498F-8117-08044CF1B1AD}" srcOrd="0" destOrd="0" presId="urn:microsoft.com/office/officeart/2008/layout/LinedList"/>
    <dgm:cxn modelId="{2B2ECA8C-1432-4DE5-A9F2-0D954A7680A6}" type="presParOf" srcId="{5FCEC445-CD94-46F6-B175-C2C8A4360432}" destId="{FCF7A35F-5F2E-4C00-84CA-417ED2598EBD}" srcOrd="1" destOrd="0" presId="urn:microsoft.com/office/officeart/2008/layout/LinedList"/>
    <dgm:cxn modelId="{89BA5312-3EBA-4471-8ADC-24C612FDA684}" type="presParOf" srcId="{C5D9C310-9D22-4B79-9130-F2F29D084883}" destId="{D392C2FC-C2B3-4ABB-B8D9-38C5C83B0654}" srcOrd="2" destOrd="0" presId="urn:microsoft.com/office/officeart/2008/layout/LinedList"/>
    <dgm:cxn modelId="{E1B2FDE8-42FF-42F6-B518-2448F0D135E5}" type="presParOf" srcId="{C5D9C310-9D22-4B79-9130-F2F29D084883}" destId="{B66D8652-3FDF-4B52-87CC-BC6B0630A890}" srcOrd="3" destOrd="0" presId="urn:microsoft.com/office/officeart/2008/layout/LinedList"/>
    <dgm:cxn modelId="{AC00A117-15CE-4F46-AACE-9F449035335A}" type="presParOf" srcId="{B66D8652-3FDF-4B52-87CC-BC6B0630A890}" destId="{5C4D5B4F-9ECC-4CD7-9CC8-850CFA6700CE}" srcOrd="0" destOrd="0" presId="urn:microsoft.com/office/officeart/2008/layout/LinedList"/>
    <dgm:cxn modelId="{847295A0-A50F-4DC0-B599-84F4409B7734}" type="presParOf" srcId="{B66D8652-3FDF-4B52-87CC-BC6B0630A890}" destId="{2A74853B-4C3B-4AB8-BCBB-1E54ADA3F77A}" srcOrd="1" destOrd="0" presId="urn:microsoft.com/office/officeart/2008/layout/LinedList"/>
    <dgm:cxn modelId="{0187E746-0BB0-4642-AC19-5D8565D84488}" type="presParOf" srcId="{C5D9C310-9D22-4B79-9130-F2F29D084883}" destId="{C386BEFC-C766-48E9-8A32-93CD8BED39A4}" srcOrd="4" destOrd="0" presId="urn:microsoft.com/office/officeart/2008/layout/LinedList"/>
    <dgm:cxn modelId="{0DFF153B-E8E8-472F-B344-ADEDB36DF5C8}" type="presParOf" srcId="{C5D9C310-9D22-4B79-9130-F2F29D084883}" destId="{8D198D4B-C85E-40E4-B379-A528C425B30C}" srcOrd="5" destOrd="0" presId="urn:microsoft.com/office/officeart/2008/layout/LinedList"/>
    <dgm:cxn modelId="{328AA7C4-B2B6-42F8-A195-0A3ED74398EB}" type="presParOf" srcId="{8D198D4B-C85E-40E4-B379-A528C425B30C}" destId="{014AD060-9627-42FA-9DA6-B5E5F70188DF}" srcOrd="0" destOrd="0" presId="urn:microsoft.com/office/officeart/2008/layout/LinedList"/>
    <dgm:cxn modelId="{1900497E-3EB6-4674-9E9B-788F3409A738}" type="presParOf" srcId="{8D198D4B-C85E-40E4-B379-A528C425B30C}" destId="{15DB830D-FE1D-4C16-9446-9735C5271693}" srcOrd="1" destOrd="0" presId="urn:microsoft.com/office/officeart/2008/layout/LinedList"/>
    <dgm:cxn modelId="{CAF32DC0-C545-4D2D-862E-CCB282BA252D}" type="presParOf" srcId="{C5D9C310-9D22-4B79-9130-F2F29D084883}" destId="{B4B5E683-BE86-4645-8865-7C258A0900CB}" srcOrd="6" destOrd="0" presId="urn:microsoft.com/office/officeart/2008/layout/LinedList"/>
    <dgm:cxn modelId="{CD3B255C-294C-4CD8-94D9-0B5BC7452950}" type="presParOf" srcId="{C5D9C310-9D22-4B79-9130-F2F29D084883}" destId="{98275D59-B592-409F-A45C-3F5CDB875618}" srcOrd="7" destOrd="0" presId="urn:microsoft.com/office/officeart/2008/layout/LinedList"/>
    <dgm:cxn modelId="{5C21C160-7D8D-4C44-BC4C-5486AFA5D2E0}" type="presParOf" srcId="{98275D59-B592-409F-A45C-3F5CDB875618}" destId="{F34B3AC5-CC07-4235-8DBD-A10D37874996}" srcOrd="0" destOrd="0" presId="urn:microsoft.com/office/officeart/2008/layout/LinedList"/>
    <dgm:cxn modelId="{481E2AA2-31C1-43FD-A843-7C1B68AED807}" type="presParOf" srcId="{98275D59-B592-409F-A45C-3F5CDB875618}" destId="{F54BD890-DC64-496F-BA51-7F3F7179684D}" srcOrd="1" destOrd="0" presId="urn:microsoft.com/office/officeart/2008/layout/LinedList"/>
    <dgm:cxn modelId="{7B36090C-3D70-4A3C-BB49-F3BAA2C7AE88}" type="presParOf" srcId="{C5D9C310-9D22-4B79-9130-F2F29D084883}" destId="{69C3E4DE-5780-45F7-B5C7-2E0402C2525E}" srcOrd="8" destOrd="0" presId="urn:microsoft.com/office/officeart/2008/layout/LinedList"/>
    <dgm:cxn modelId="{85492C05-9DEC-4C84-9C43-1882B7996795}" type="presParOf" srcId="{C5D9C310-9D22-4B79-9130-F2F29D084883}" destId="{ABC24C40-ADA1-43D2-8DC3-D33D4FEFE6BE}" srcOrd="9" destOrd="0" presId="urn:microsoft.com/office/officeart/2008/layout/LinedList"/>
    <dgm:cxn modelId="{8A37DF30-B74B-44B0-8F32-BFD16CBC37BE}" type="presParOf" srcId="{ABC24C40-ADA1-43D2-8DC3-D33D4FEFE6BE}" destId="{847340DE-1049-4327-A7D1-CD00E1CB5F24}" srcOrd="0" destOrd="0" presId="urn:microsoft.com/office/officeart/2008/layout/LinedList"/>
    <dgm:cxn modelId="{0BFC6A22-4D26-42DB-9ADD-5A12B7AD7251}" type="presParOf" srcId="{ABC24C40-ADA1-43D2-8DC3-D33D4FEFE6BE}" destId="{7ABC2F84-10C7-41A6-8332-339EC2F9CBE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8877A-BEA8-4C7E-88B2-769B822900F2}">
      <dsp:nvSpPr>
        <dsp:cNvPr id="0" name=""/>
        <dsp:cNvSpPr/>
      </dsp:nvSpPr>
      <dsp:spPr>
        <a:xfrm>
          <a:off x="393" y="505354"/>
          <a:ext cx="1098562" cy="1098562"/>
        </a:xfrm>
        <a:prstGeom prst="rect">
          <a:avLst/>
        </a:prstGeom>
        <a:noFill/>
        <a:ln>
          <a:noFill/>
        </a:ln>
        <a:effectLst/>
      </dsp:spPr>
      <dsp:style>
        <a:lnRef idx="0">
          <a:scrgbClr r="0" g="0" b="0"/>
        </a:lnRef>
        <a:fillRef idx="3">
          <a:scrgbClr r="0" g="0" b="0"/>
        </a:fillRef>
        <a:effectRef idx="2">
          <a:scrgbClr r="0" g="0" b="0"/>
        </a:effectRef>
        <a:fontRef idx="minor">
          <a:schemeClr val="lt1"/>
        </a:fontRef>
      </dsp:style>
    </dsp:sp>
    <dsp:sp modelId="{F0FE5B25-16CC-4A0A-B403-15A2089B3EDD}">
      <dsp:nvSpPr>
        <dsp:cNvPr id="0" name=""/>
        <dsp:cNvSpPr/>
      </dsp:nvSpPr>
      <dsp:spPr>
        <a:xfrm>
          <a:off x="393" y="174756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i="0" kern="1200" dirty="0">
              <a:solidFill>
                <a:srgbClr val="2C304F">
                  <a:hueOff val="0"/>
                  <a:satOff val="0"/>
                  <a:lumOff val="0"/>
                  <a:alphaOff val="0"/>
                </a:srgbClr>
              </a:solidFill>
              <a:latin typeface="Franca Book" panose="02010003040000000000" pitchFamily="2" charset="0"/>
              <a:ea typeface="+mn-ea"/>
              <a:cs typeface="+mn-cs"/>
            </a:rPr>
            <a:t>For leaders in science settings</a:t>
          </a:r>
          <a:endParaRPr lang="en-GB" sz="2000" b="1" i="0" kern="1200" dirty="0">
            <a:solidFill>
              <a:srgbClr val="2C304F">
                <a:hueOff val="0"/>
                <a:satOff val="0"/>
                <a:lumOff val="0"/>
                <a:alphaOff val="0"/>
              </a:srgbClr>
            </a:solidFill>
            <a:latin typeface="Franca Book" panose="02010003040000000000" pitchFamily="2" charset="0"/>
            <a:ea typeface="+mn-ea"/>
            <a:cs typeface="+mn-cs"/>
          </a:endParaRPr>
        </a:p>
      </dsp:txBody>
      <dsp:txXfrm>
        <a:off x="393" y="1747563"/>
        <a:ext cx="3138750" cy="470812"/>
      </dsp:txXfrm>
    </dsp:sp>
    <dsp:sp modelId="{4EB573AF-5B83-4BA4-8514-3B3635C4C172}">
      <dsp:nvSpPr>
        <dsp:cNvPr id="0" name=""/>
        <dsp:cNvSpPr/>
      </dsp:nvSpPr>
      <dsp:spPr>
        <a:xfrm>
          <a:off x="393" y="2285189"/>
          <a:ext cx="3138750" cy="1560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b="0" i="0" kern="1200" dirty="0">
              <a:solidFill>
                <a:srgbClr val="2C304F">
                  <a:hueOff val="0"/>
                  <a:satOff val="0"/>
                  <a:lumOff val="0"/>
                  <a:alphaOff val="0"/>
                </a:srgbClr>
              </a:solidFill>
              <a:latin typeface="Franca Book" panose="02010003040000000000" pitchFamily="2" charset="0"/>
              <a:ea typeface="+mn-ea"/>
              <a:cs typeface="+mn-cs"/>
            </a:rPr>
            <a:t>Understanding of impact-orientated working</a:t>
          </a:r>
          <a:endParaRPr lang="en-GB" sz="1500" b="0" i="0" kern="1200" dirty="0">
            <a:solidFill>
              <a:srgbClr val="2C304F">
                <a:hueOff val="0"/>
                <a:satOff val="0"/>
                <a:lumOff val="0"/>
                <a:alphaOff val="0"/>
              </a:srgbClr>
            </a:solidFill>
            <a:latin typeface="Franca Book" panose="02010003040000000000" pitchFamily="2" charset="0"/>
            <a:ea typeface="+mn-ea"/>
            <a:cs typeface="+mn-cs"/>
          </a:endParaRPr>
        </a:p>
        <a:p>
          <a:pPr marL="0" lvl="0" indent="0" algn="l" defTabSz="666750">
            <a:lnSpc>
              <a:spcPct val="100000"/>
            </a:lnSpc>
            <a:spcBef>
              <a:spcPct val="0"/>
            </a:spcBef>
            <a:spcAft>
              <a:spcPct val="35000"/>
            </a:spcAft>
            <a:buNone/>
          </a:pPr>
          <a:r>
            <a:rPr lang="en-US" sz="1500" b="0" i="0" kern="1200" dirty="0">
              <a:solidFill>
                <a:srgbClr val="2C304F">
                  <a:hueOff val="0"/>
                  <a:satOff val="0"/>
                  <a:lumOff val="0"/>
                  <a:alphaOff val="0"/>
                </a:srgbClr>
              </a:solidFill>
              <a:latin typeface="Franca Book" panose="02010003040000000000" pitchFamily="2" charset="0"/>
              <a:ea typeface="+mn-ea"/>
              <a:cs typeface="+mn-cs"/>
            </a:rPr>
            <a:t>Practical experience and knowledge of research-users needs and perspectives</a:t>
          </a:r>
        </a:p>
        <a:p>
          <a:pPr marL="0" lvl="0" indent="0" algn="l" defTabSz="666750">
            <a:lnSpc>
              <a:spcPct val="100000"/>
            </a:lnSpc>
            <a:spcBef>
              <a:spcPct val="0"/>
            </a:spcBef>
            <a:spcAft>
              <a:spcPct val="35000"/>
            </a:spcAft>
            <a:buNone/>
          </a:pPr>
          <a:r>
            <a:rPr lang="en-GB" sz="1500" b="0" i="0" kern="1200" dirty="0">
              <a:solidFill>
                <a:srgbClr val="2C304F">
                  <a:hueOff val="0"/>
                  <a:satOff val="0"/>
                  <a:lumOff val="0"/>
                  <a:alphaOff val="0"/>
                </a:srgbClr>
              </a:solidFill>
              <a:latin typeface="Franca Book" panose="02010003040000000000" pitchFamily="2" charset="0"/>
              <a:ea typeface="+mn-ea"/>
              <a:cs typeface="+mn-cs"/>
            </a:rPr>
            <a:t>Develop and promote impact-orientated systems</a:t>
          </a:r>
        </a:p>
      </dsp:txBody>
      <dsp:txXfrm>
        <a:off x="393" y="2285189"/>
        <a:ext cx="3138750" cy="1560794"/>
      </dsp:txXfrm>
    </dsp:sp>
    <dsp:sp modelId="{B0897726-54F3-4BEB-A22E-C21F5BEBC597}">
      <dsp:nvSpPr>
        <dsp:cNvPr id="0" name=""/>
        <dsp:cNvSpPr/>
      </dsp:nvSpPr>
      <dsp:spPr>
        <a:xfrm>
          <a:off x="3688425" y="505354"/>
          <a:ext cx="1098562" cy="1098562"/>
        </a:xfrm>
        <a:prstGeom prst="rect">
          <a:avLst/>
        </a:prstGeom>
        <a:noFill/>
        <a:ln>
          <a:noFill/>
        </a:ln>
        <a:effectLst/>
      </dsp:spPr>
      <dsp:style>
        <a:lnRef idx="0">
          <a:scrgbClr r="0" g="0" b="0"/>
        </a:lnRef>
        <a:fillRef idx="3">
          <a:scrgbClr r="0" g="0" b="0"/>
        </a:fillRef>
        <a:effectRef idx="2">
          <a:scrgbClr r="0" g="0" b="0"/>
        </a:effectRef>
        <a:fontRef idx="minor">
          <a:schemeClr val="lt1"/>
        </a:fontRef>
      </dsp:style>
    </dsp:sp>
    <dsp:sp modelId="{013468EB-35C3-4C25-8994-1A07905C0AB4}">
      <dsp:nvSpPr>
        <dsp:cNvPr id="0" name=""/>
        <dsp:cNvSpPr/>
      </dsp:nvSpPr>
      <dsp:spPr>
        <a:xfrm>
          <a:off x="3688425" y="174756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i="0" kern="1200" dirty="0">
              <a:solidFill>
                <a:srgbClr val="2C304F">
                  <a:hueOff val="0"/>
                  <a:satOff val="0"/>
                  <a:lumOff val="0"/>
                  <a:alphaOff val="0"/>
                </a:srgbClr>
              </a:solidFill>
              <a:latin typeface="Franca Book" panose="02010003040000000000" pitchFamily="2" charset="0"/>
              <a:ea typeface="+mn-ea"/>
              <a:cs typeface="+mn-cs"/>
            </a:rPr>
            <a:t>For research-users</a:t>
          </a:r>
          <a:endParaRPr lang="en-GB" sz="2000" b="1" i="0" kern="1200" dirty="0">
            <a:solidFill>
              <a:srgbClr val="2C304F">
                <a:hueOff val="0"/>
                <a:satOff val="0"/>
                <a:lumOff val="0"/>
                <a:alphaOff val="0"/>
              </a:srgbClr>
            </a:solidFill>
            <a:latin typeface="Franca Book" panose="02010003040000000000" pitchFamily="2" charset="0"/>
            <a:ea typeface="+mn-ea"/>
            <a:cs typeface="+mn-cs"/>
          </a:endParaRPr>
        </a:p>
      </dsp:txBody>
      <dsp:txXfrm>
        <a:off x="3688425" y="1747563"/>
        <a:ext cx="3138750" cy="470812"/>
      </dsp:txXfrm>
    </dsp:sp>
    <dsp:sp modelId="{709AB540-6E5A-4E63-AAEB-7D8C2BEC22F6}">
      <dsp:nvSpPr>
        <dsp:cNvPr id="0" name=""/>
        <dsp:cNvSpPr/>
      </dsp:nvSpPr>
      <dsp:spPr>
        <a:xfrm>
          <a:off x="3688425" y="2285189"/>
          <a:ext cx="3138750" cy="1560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b="0" i="0" kern="1200" dirty="0">
              <a:solidFill>
                <a:srgbClr val="2C304F">
                  <a:hueOff val="0"/>
                  <a:satOff val="0"/>
                  <a:lumOff val="0"/>
                  <a:alphaOff val="0"/>
                </a:srgbClr>
              </a:solidFill>
              <a:latin typeface="Franca Book" panose="02010003040000000000" pitchFamily="2" charset="0"/>
              <a:ea typeface="+mn-ea"/>
              <a:cs typeface="+mn-cs"/>
            </a:rPr>
            <a:t>Critical reflection and analysis</a:t>
          </a:r>
          <a:endParaRPr lang="en-GB" sz="1500" b="0" i="0" kern="1200" dirty="0">
            <a:solidFill>
              <a:srgbClr val="2C304F">
                <a:hueOff val="0"/>
                <a:satOff val="0"/>
                <a:lumOff val="0"/>
                <a:alphaOff val="0"/>
              </a:srgbClr>
            </a:solidFill>
            <a:latin typeface="Franca Book" panose="02010003040000000000" pitchFamily="2" charset="0"/>
            <a:ea typeface="+mn-ea"/>
            <a:cs typeface="+mn-cs"/>
          </a:endParaRPr>
        </a:p>
        <a:p>
          <a:pPr marL="0" lvl="0" indent="0" algn="l" defTabSz="666750">
            <a:lnSpc>
              <a:spcPct val="100000"/>
            </a:lnSpc>
            <a:spcBef>
              <a:spcPct val="0"/>
            </a:spcBef>
            <a:spcAft>
              <a:spcPct val="35000"/>
            </a:spcAft>
            <a:buNone/>
          </a:pPr>
          <a:r>
            <a:rPr lang="en-US" sz="1500" b="0" i="0" kern="1200" dirty="0">
              <a:solidFill>
                <a:srgbClr val="2C304F">
                  <a:hueOff val="0"/>
                  <a:satOff val="0"/>
                  <a:lumOff val="0"/>
                  <a:alphaOff val="0"/>
                </a:srgbClr>
              </a:solidFill>
              <a:latin typeface="Franca Book" panose="02010003040000000000" pitchFamily="2" charset="0"/>
              <a:ea typeface="+mn-ea"/>
              <a:cs typeface="+mn-cs"/>
            </a:rPr>
            <a:t>Skills in data interpretation, or support to do this</a:t>
          </a:r>
          <a:endParaRPr lang="en-GB" sz="1500" b="0" i="0" kern="1200" dirty="0">
            <a:solidFill>
              <a:srgbClr val="2C304F">
                <a:hueOff val="0"/>
                <a:satOff val="0"/>
                <a:lumOff val="0"/>
                <a:alphaOff val="0"/>
              </a:srgbClr>
            </a:solidFill>
            <a:latin typeface="Franca Book" panose="02010003040000000000" pitchFamily="2" charset="0"/>
            <a:ea typeface="+mn-ea"/>
            <a:cs typeface="+mn-cs"/>
          </a:endParaRPr>
        </a:p>
        <a:p>
          <a:pPr marL="0" lvl="0" indent="0" algn="l" defTabSz="666750">
            <a:lnSpc>
              <a:spcPct val="100000"/>
            </a:lnSpc>
            <a:spcBef>
              <a:spcPct val="0"/>
            </a:spcBef>
            <a:spcAft>
              <a:spcPct val="35000"/>
            </a:spcAft>
            <a:buNone/>
          </a:pPr>
          <a:r>
            <a:rPr lang="en-US" sz="1500" b="0" i="0" kern="1200" dirty="0">
              <a:solidFill>
                <a:srgbClr val="2C304F">
                  <a:hueOff val="0"/>
                  <a:satOff val="0"/>
                  <a:lumOff val="0"/>
                  <a:alphaOff val="0"/>
                </a:srgbClr>
              </a:solidFill>
              <a:latin typeface="Franca Book" panose="02010003040000000000" pitchFamily="2" charset="0"/>
              <a:ea typeface="+mn-ea"/>
              <a:cs typeface="+mn-cs"/>
            </a:rPr>
            <a:t>Orientation and support to use research in practice</a:t>
          </a:r>
          <a:endParaRPr lang="en-GB" sz="1500" b="0" i="0" kern="1200" dirty="0">
            <a:solidFill>
              <a:srgbClr val="2C304F">
                <a:hueOff val="0"/>
                <a:satOff val="0"/>
                <a:lumOff val="0"/>
                <a:alphaOff val="0"/>
              </a:srgbClr>
            </a:solidFill>
            <a:latin typeface="Franca Book" panose="02010003040000000000" pitchFamily="2" charset="0"/>
            <a:ea typeface="+mn-ea"/>
            <a:cs typeface="+mn-cs"/>
          </a:endParaRPr>
        </a:p>
      </dsp:txBody>
      <dsp:txXfrm>
        <a:off x="3688425" y="2285189"/>
        <a:ext cx="3138750" cy="1560794"/>
      </dsp:txXfrm>
    </dsp:sp>
    <dsp:sp modelId="{8333FF08-5821-49BA-9464-C290FD82308A}">
      <dsp:nvSpPr>
        <dsp:cNvPr id="0" name=""/>
        <dsp:cNvSpPr/>
      </dsp:nvSpPr>
      <dsp:spPr>
        <a:xfrm>
          <a:off x="7376456" y="505354"/>
          <a:ext cx="1098562" cy="1098562"/>
        </a:xfrm>
        <a:prstGeom prst="rect">
          <a:avLst/>
        </a:prstGeom>
        <a:noFill/>
        <a:ln>
          <a:noFill/>
        </a:ln>
        <a:effectLst/>
      </dsp:spPr>
      <dsp:style>
        <a:lnRef idx="0">
          <a:scrgbClr r="0" g="0" b="0"/>
        </a:lnRef>
        <a:fillRef idx="3">
          <a:scrgbClr r="0" g="0" b="0"/>
        </a:fillRef>
        <a:effectRef idx="2">
          <a:scrgbClr r="0" g="0" b="0"/>
        </a:effectRef>
        <a:fontRef idx="minor">
          <a:schemeClr val="lt1"/>
        </a:fontRef>
      </dsp:style>
    </dsp:sp>
    <dsp:sp modelId="{66A81DC9-F966-4125-A6E8-BFABDE8E2BBF}">
      <dsp:nvSpPr>
        <dsp:cNvPr id="0" name=""/>
        <dsp:cNvSpPr/>
      </dsp:nvSpPr>
      <dsp:spPr>
        <a:xfrm>
          <a:off x="7376456" y="174756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i="0" kern="1200" dirty="0">
              <a:solidFill>
                <a:srgbClr val="2C304F">
                  <a:hueOff val="0"/>
                  <a:satOff val="0"/>
                  <a:lumOff val="0"/>
                  <a:alphaOff val="0"/>
                </a:srgbClr>
              </a:solidFill>
              <a:latin typeface="Franca Book" panose="02010003040000000000" pitchFamily="2" charset="0"/>
              <a:ea typeface="+mn-ea"/>
              <a:cs typeface="+mn-cs"/>
            </a:rPr>
            <a:t>For researchers</a:t>
          </a:r>
          <a:endParaRPr lang="en-GB" sz="2000" b="1" i="0" kern="1200" dirty="0">
            <a:solidFill>
              <a:srgbClr val="2C304F">
                <a:hueOff val="0"/>
                <a:satOff val="0"/>
                <a:lumOff val="0"/>
                <a:alphaOff val="0"/>
              </a:srgbClr>
            </a:solidFill>
            <a:latin typeface="Franca Book" panose="02010003040000000000" pitchFamily="2" charset="0"/>
            <a:ea typeface="+mn-ea"/>
            <a:cs typeface="+mn-cs"/>
          </a:endParaRPr>
        </a:p>
      </dsp:txBody>
      <dsp:txXfrm>
        <a:off x="7376456" y="1747563"/>
        <a:ext cx="3138750" cy="470812"/>
      </dsp:txXfrm>
    </dsp:sp>
    <dsp:sp modelId="{D18CEAD5-3ED4-4293-9505-FA6AD0B60966}">
      <dsp:nvSpPr>
        <dsp:cNvPr id="0" name=""/>
        <dsp:cNvSpPr/>
      </dsp:nvSpPr>
      <dsp:spPr>
        <a:xfrm>
          <a:off x="7376456" y="2285189"/>
          <a:ext cx="3138750" cy="1560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b="0" i="0" kern="1200" dirty="0">
              <a:solidFill>
                <a:srgbClr val="2C304F">
                  <a:hueOff val="0"/>
                  <a:satOff val="0"/>
                  <a:lumOff val="0"/>
                  <a:alphaOff val="0"/>
                </a:srgbClr>
              </a:solidFill>
              <a:latin typeface="Franca Book" panose="02010003040000000000" pitchFamily="2" charset="0"/>
              <a:ea typeface="+mn-ea"/>
              <a:cs typeface="+mn-cs"/>
            </a:rPr>
            <a:t>Understanding of the impact of science</a:t>
          </a:r>
        </a:p>
        <a:p>
          <a:pPr marL="0" lvl="0" indent="0" algn="l" defTabSz="666750">
            <a:lnSpc>
              <a:spcPct val="100000"/>
            </a:lnSpc>
            <a:spcBef>
              <a:spcPct val="0"/>
            </a:spcBef>
            <a:spcAft>
              <a:spcPct val="35000"/>
            </a:spcAft>
            <a:buNone/>
          </a:pPr>
          <a:r>
            <a:rPr lang="en-US" sz="1500" b="0" i="0" kern="1200" dirty="0">
              <a:solidFill>
                <a:srgbClr val="2C304F">
                  <a:hueOff val="0"/>
                  <a:satOff val="0"/>
                  <a:lumOff val="0"/>
                  <a:alphaOff val="0"/>
                </a:srgbClr>
              </a:solidFill>
              <a:latin typeface="Franca Book" panose="02010003040000000000" pitchFamily="2" charset="0"/>
              <a:ea typeface="+mn-ea"/>
              <a:cs typeface="+mn-cs"/>
            </a:rPr>
            <a:t>Time and resources to support impact working</a:t>
          </a:r>
        </a:p>
        <a:p>
          <a:pPr marL="0" lvl="0" indent="0" algn="l" defTabSz="666750">
            <a:lnSpc>
              <a:spcPct val="100000"/>
            </a:lnSpc>
            <a:spcBef>
              <a:spcPct val="0"/>
            </a:spcBef>
            <a:spcAft>
              <a:spcPct val="35000"/>
            </a:spcAft>
            <a:buNone/>
          </a:pPr>
          <a:r>
            <a:rPr lang="en-US" sz="1500" b="0" i="0" kern="1200" dirty="0">
              <a:solidFill>
                <a:srgbClr val="2C304F">
                  <a:hueOff val="0"/>
                  <a:satOff val="0"/>
                  <a:lumOff val="0"/>
                  <a:alphaOff val="0"/>
                </a:srgbClr>
              </a:solidFill>
              <a:latin typeface="Franca Book" panose="02010003040000000000" pitchFamily="2" charset="0"/>
              <a:ea typeface="+mn-ea"/>
              <a:cs typeface="+mn-cs"/>
            </a:rPr>
            <a:t>Recognition and celebration of impact</a:t>
          </a:r>
          <a:endParaRPr lang="en-GB" sz="1500" b="0" i="0" kern="1200" dirty="0">
            <a:solidFill>
              <a:srgbClr val="2C304F">
                <a:hueOff val="0"/>
                <a:satOff val="0"/>
                <a:lumOff val="0"/>
                <a:alphaOff val="0"/>
              </a:srgbClr>
            </a:solidFill>
            <a:latin typeface="Franca Book" panose="02010003040000000000" pitchFamily="2" charset="0"/>
            <a:ea typeface="+mn-ea"/>
            <a:cs typeface="+mn-cs"/>
          </a:endParaRPr>
        </a:p>
      </dsp:txBody>
      <dsp:txXfrm>
        <a:off x="7376456" y="2285189"/>
        <a:ext cx="3138750" cy="1560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6E652-AE48-432E-928D-2B0841567593}">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44E457-892D-498F-8117-08044CF1B1AD}">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Plan for impact</a:t>
          </a:r>
        </a:p>
      </dsp:txBody>
      <dsp:txXfrm>
        <a:off x="0" y="531"/>
        <a:ext cx="10515600" cy="870055"/>
      </dsp:txXfrm>
    </dsp:sp>
    <dsp:sp modelId="{D392C2FC-C2B3-4ABB-B8D9-38C5C83B0654}">
      <dsp:nvSpPr>
        <dsp:cNvPr id="0" name=""/>
        <dsp:cNvSpPr/>
      </dsp:nvSpPr>
      <dsp:spPr>
        <a:xfrm>
          <a:off x="0" y="870586"/>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D5B4F-9ECC-4CD7-9CC8-850CFA6700CE}">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Be clear about effective methods for evidence to action</a:t>
          </a:r>
        </a:p>
      </dsp:txBody>
      <dsp:txXfrm>
        <a:off x="0" y="870586"/>
        <a:ext cx="10515600" cy="870055"/>
      </dsp:txXfrm>
    </dsp:sp>
    <dsp:sp modelId="{C386BEFC-C766-48E9-8A32-93CD8BED39A4}">
      <dsp:nvSpPr>
        <dsp:cNvPr id="0" name=""/>
        <dsp:cNvSpPr/>
      </dsp:nvSpPr>
      <dsp:spPr>
        <a:xfrm>
          <a:off x="0" y="174064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4AD060-9627-42FA-9DA6-B5E5F70188DF}">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Identify and work well with the people we include and influence</a:t>
          </a:r>
        </a:p>
      </dsp:txBody>
      <dsp:txXfrm>
        <a:off x="0" y="1740641"/>
        <a:ext cx="10515600" cy="870055"/>
      </dsp:txXfrm>
    </dsp:sp>
    <dsp:sp modelId="{B4B5E683-BE86-4645-8865-7C258A0900CB}">
      <dsp:nvSpPr>
        <dsp:cNvPr id="0" name=""/>
        <dsp:cNvSpPr/>
      </dsp:nvSpPr>
      <dsp:spPr>
        <a:xfrm>
          <a:off x="0" y="2610696"/>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B3AC5-CC07-4235-8DBD-A10D37874996}">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Plan and collect feedback along the way</a:t>
          </a:r>
        </a:p>
      </dsp:txBody>
      <dsp:txXfrm>
        <a:off x="0" y="2610696"/>
        <a:ext cx="10515600" cy="870055"/>
      </dsp:txXfrm>
    </dsp:sp>
    <dsp:sp modelId="{69C3E4DE-5780-45F7-B5C7-2E0402C2525E}">
      <dsp:nvSpPr>
        <dsp:cNvPr id="0" name=""/>
        <dsp:cNvSpPr/>
      </dsp:nvSpPr>
      <dsp:spPr>
        <a:xfrm>
          <a:off x="0" y="348075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7340DE-1049-4327-A7D1-CD00E1CB5F24}">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Assess our impact</a:t>
          </a:r>
        </a:p>
      </dsp:txBody>
      <dsp:txXfrm>
        <a:off x="0" y="3480751"/>
        <a:ext cx="10515600" cy="87005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30/06/2021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‹nr.›</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Matter of Focus is…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DF1CB-BFB1-4537-B034-14F53C3142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4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have been working in the field of Knowledge </a:t>
            </a:r>
            <a:r>
              <a:rPr lang="en-US" dirty="0" err="1"/>
              <a:t>mobilisation</a:t>
            </a:r>
            <a:r>
              <a:rPr lang="en-US" dirty="0"/>
              <a:t> formally since 2001 University of Edinburgh – KMB then Director, and informally before that with policy-influencing work that often rested on research. </a:t>
            </a:r>
          </a:p>
          <a:p>
            <a:pPr marL="171450" indent="-171450">
              <a:buFont typeface="Arial" panose="020B0604020202020204" pitchFamily="34" charset="0"/>
              <a:buChar char="•"/>
            </a:pPr>
            <a:r>
              <a:rPr lang="en-US" dirty="0"/>
              <a:t>I have been involved in policy and practice influencing, coproduction and traditional research dissemination. </a:t>
            </a:r>
          </a:p>
          <a:p>
            <a:pPr marL="171450" indent="-171450">
              <a:buFont typeface="Arial" panose="020B0604020202020204" pitchFamily="34" charset="0"/>
              <a:buChar char="•"/>
            </a:pPr>
            <a:r>
              <a:rPr lang="en-US" dirty="0"/>
              <a:t>I took a mid-life PhD starting in 2008 because I became really concerned with the topic of how we know that all of this work makes a difference to people and communities. </a:t>
            </a:r>
          </a:p>
          <a:p>
            <a:pPr marL="171450" indent="-171450">
              <a:buFont typeface="Arial" panose="020B0604020202020204" pitchFamily="34" charset="0"/>
              <a:buChar char="•"/>
            </a:pPr>
            <a:r>
              <a:rPr lang="en-US" dirty="0"/>
              <a:t>My PhD looked at what is research impact, and how can it be assessed. </a:t>
            </a:r>
          </a:p>
          <a:p>
            <a:pPr marL="171450" indent="-171450">
              <a:buFont typeface="Arial" panose="020B0604020202020204" pitchFamily="34" charset="0"/>
              <a:buChar char="•"/>
            </a:pPr>
            <a:r>
              <a:rPr lang="en-US" dirty="0"/>
              <a:t>That led to further involvement in the REF impact case studies at UoE, to training people in impact, </a:t>
            </a:r>
          </a:p>
          <a:p>
            <a:pPr marL="171450" indent="-171450">
              <a:buFont typeface="Arial" panose="020B0604020202020204" pitchFamily="34" charset="0"/>
              <a:buChar char="•"/>
            </a:pPr>
            <a:r>
              <a:rPr lang="en-US" dirty="0"/>
              <a:t>and to carrying out 7 independent impact studies of different initiatives in various parts of the world and on several different topics</a:t>
            </a:r>
          </a:p>
          <a:p>
            <a:pPr marL="171450" indent="-171450">
              <a:buFont typeface="Arial" panose="020B0604020202020204" pitchFamily="34" charset="0"/>
              <a:buChar char="•"/>
            </a:pPr>
            <a:r>
              <a:rPr lang="en-US" dirty="0"/>
              <a:t>So the starting point for this presentation is that I really want to make a difference, and I think that in this community most of us do</a:t>
            </a:r>
          </a:p>
          <a:p>
            <a:pPr marL="171450" indent="-171450">
              <a:buFont typeface="Arial" panose="020B0604020202020204" pitchFamily="34" charset="0"/>
              <a:buChar char="•"/>
            </a:pPr>
            <a:r>
              <a:rPr lang="en-US" dirty="0"/>
              <a:t>Our company Matter of Focus does this through tailored support and our software OutNav</a:t>
            </a:r>
          </a:p>
          <a:p>
            <a:pPr marL="171450" indent="-171450">
              <a:buFont typeface="Arial" panose="020B0604020202020204" pitchFamily="34" charset="0"/>
              <a:buChar char="•"/>
            </a:pPr>
            <a:r>
              <a:rPr lang="en-US" dirty="0"/>
              <a:t>But it is challenging to actually do this in a meaningful way, as I will go on to explore through this talk</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DF1CB-BFB1-4537-B034-14F53C3142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875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F32BFCD-2AA1-4663-803E-D752B2F73D84}"/>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9300" indent="-287338">
              <a:defRPr sz="2400">
                <a:solidFill>
                  <a:schemeClr val="tx1"/>
                </a:solidFill>
                <a:latin typeface="Arial" panose="020B0604020202020204" pitchFamily="34" charset="0"/>
                <a:ea typeface="ＭＳ Ｐゴシック" panose="020B0600070205080204" pitchFamily="34" charset="-128"/>
              </a:defRPr>
            </a:lvl2pPr>
            <a:lvl3pPr marL="1152525" indent="-230188">
              <a:defRPr sz="2400">
                <a:solidFill>
                  <a:schemeClr val="tx1"/>
                </a:solidFill>
                <a:latin typeface="Arial" panose="020B0604020202020204" pitchFamily="34" charset="0"/>
                <a:ea typeface="ＭＳ Ｐゴシック" panose="020B0600070205080204" pitchFamily="34" charset="-128"/>
              </a:defRPr>
            </a:lvl3pPr>
            <a:lvl4pPr marL="1614488" indent="-230188">
              <a:defRPr sz="2400">
                <a:solidFill>
                  <a:schemeClr val="tx1"/>
                </a:solidFill>
                <a:latin typeface="Arial" panose="020B0604020202020204" pitchFamily="34" charset="0"/>
                <a:ea typeface="ＭＳ Ｐゴシック" panose="020B0600070205080204" pitchFamily="34" charset="-128"/>
              </a:defRPr>
            </a:lvl4pPr>
            <a:lvl5pPr marL="2074863" indent="-230188">
              <a:defRPr sz="2400">
                <a:solidFill>
                  <a:schemeClr val="tx1"/>
                </a:solidFill>
                <a:latin typeface="Arial" panose="020B0604020202020204" pitchFamily="34" charset="0"/>
                <a:ea typeface="ＭＳ Ｐゴシック" panose="020B0600070205080204" pitchFamily="34" charset="-128"/>
              </a:defRPr>
            </a:lvl5pPr>
            <a:lvl6pPr marL="2532063" indent="-230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89263" indent="-230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46463" indent="-230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03663" indent="-2301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54BDCC-3DF3-443E-B89D-8C1A8F1D754E}" type="slidenum">
              <a:rPr kumimoji="0" lang="en-GB"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939" name="Rectangle 2">
            <a:extLst>
              <a:ext uri="{FF2B5EF4-FFF2-40B4-BE49-F238E27FC236}">
                <a16:creationId xmlns:a16="http://schemas.microsoft.com/office/drawing/2014/main" id="{C12F023D-96AD-4F7D-9D73-FB64A8312A65}"/>
              </a:ext>
            </a:extLst>
          </p:cNvPr>
          <p:cNvSpPr>
            <a:spLocks noGrp="1" noRot="1" noChangeAspect="1" noChangeArrowheads="1" noTextEdit="1"/>
          </p:cNvSpPr>
          <p:nvPr>
            <p:ph type="sldImg"/>
          </p:nvPr>
        </p:nvSpPr>
        <p:spPr>
          <a:xfrm>
            <a:off x="88900" y="746125"/>
            <a:ext cx="6627813" cy="3729038"/>
          </a:xfrm>
          <a:ln/>
        </p:spPr>
      </p:sp>
      <p:sp>
        <p:nvSpPr>
          <p:cNvPr id="39940" name="Rectangle 3">
            <a:extLst>
              <a:ext uri="{FF2B5EF4-FFF2-40B4-BE49-F238E27FC236}">
                <a16:creationId xmlns:a16="http://schemas.microsoft.com/office/drawing/2014/main" id="{5DB41A28-8318-42C6-BE8B-D7DDCED2509A}"/>
              </a:ext>
            </a:extLst>
          </p:cNvPr>
          <p:cNvSpPr>
            <a:spLocks noGrp="1" noChangeArrowheads="1"/>
          </p:cNvSpPr>
          <p:nvPr>
            <p:ph type="body" idx="1"/>
          </p:nvPr>
        </p:nvSpPr>
        <p:spPr>
          <a:xfrm>
            <a:off x="906463" y="4722813"/>
            <a:ext cx="4992687" cy="4475162"/>
          </a:xfrm>
          <a:noFill/>
        </p:spPr>
        <p:txBody>
          <a:bodyPr/>
          <a:lstStyle/>
          <a:p>
            <a:pPr eaLnBrk="1" hangingPunct="1"/>
            <a:r>
              <a:rPr lang="en-GB" altLang="en-US" sz="1800"/>
              <a:t>For this reason, the term ‘research uptake, use and impact’ is used to describe the processes of research utilisation and their link to impact, which is open to any kind of use on the instrumental/conceptual spectrum. The term ‘uptake’ refers to the successful engagement of potential research users with research, and is a commonly used measure of impact (Scottish Funding Council 2006). This means that research users have engaged with research: they have read a briefing; attended a conference or seminar; or engaged in some other kind of activity which means they know the research exists. This is obviously a prerequisite of any kind of research use, which means then applying the research to some kind of policy or practice setting. Again use is a prerequisite of that research creating any change in the given setting. The term ‘research uptake, use and impact’ then, sets out a process-orientated definition of research utilisation, and implies a pathway of engagement, activity and change, that creates impact.</a:t>
            </a:r>
          </a:p>
          <a:p>
            <a:pPr eaLnBrk="1" hangingPunct="1"/>
            <a:endParaRPr lang="en-GB" altLang="en-US" sz="1800"/>
          </a:p>
          <a:p>
            <a:pPr eaLnBrk="1" hangingPunct="1"/>
            <a:r>
              <a:rPr lang="en-GB" altLang="en-US" sz="1800"/>
              <a:t>Process orientated definition.</a:t>
            </a:r>
          </a:p>
          <a:p>
            <a:pPr eaLnBrk="1" hangingPunct="1"/>
            <a:endParaRPr lang="en-GB" altLang="en-US" sz="1800"/>
          </a:p>
          <a:p>
            <a:pPr lvl="0"/>
            <a:r>
              <a:rPr lang="en-GB" sz="1200" b="1" kern="1200">
                <a:solidFill>
                  <a:schemeClr val="tx1"/>
                </a:solidFill>
                <a:effectLst/>
                <a:latin typeface="+mn-lt"/>
                <a:ea typeface="+mn-ea"/>
                <a:cs typeface="+mn-cs"/>
              </a:rPr>
              <a:t>Research uptake:</a:t>
            </a:r>
            <a:r>
              <a:rPr lang="en-GB" sz="1200" kern="1200">
                <a:solidFill>
                  <a:schemeClr val="tx1"/>
                </a:solidFill>
                <a:effectLst/>
                <a:latin typeface="+mn-lt"/>
                <a:ea typeface="+mn-ea"/>
                <a:cs typeface="+mn-cs"/>
              </a:rPr>
              <a:t> research users have engaged with research: they have read a briefing, attended a conference or seminar, were research partners, were involved in advising and shaping the research project in some way, or engaged in some other kind of activity which means they know the research exists.</a:t>
            </a:r>
          </a:p>
          <a:p>
            <a:pPr lvl="0"/>
            <a:r>
              <a:rPr lang="en-GB" sz="1200" b="1" kern="1200">
                <a:solidFill>
                  <a:schemeClr val="tx1"/>
                </a:solidFill>
                <a:effectLst/>
                <a:latin typeface="+mn-lt"/>
                <a:ea typeface="+mn-ea"/>
                <a:cs typeface="+mn-cs"/>
              </a:rPr>
              <a:t>Research use:</a:t>
            </a:r>
            <a:r>
              <a:rPr lang="en-GB" sz="1200" kern="1200">
                <a:solidFill>
                  <a:schemeClr val="tx1"/>
                </a:solidFill>
                <a:effectLst/>
                <a:latin typeface="+mn-lt"/>
                <a:ea typeface="+mn-ea"/>
                <a:cs typeface="+mn-cs"/>
              </a:rPr>
              <a:t> research users act upon research, discuss it, pass it on to others, adapt it to context, present findings, use it to inform policy, or practice developments.</a:t>
            </a:r>
          </a:p>
          <a:p>
            <a:pPr lvl="0"/>
            <a:r>
              <a:rPr lang="en-GB" sz="1200" b="1" kern="1200">
                <a:solidFill>
                  <a:schemeClr val="tx1"/>
                </a:solidFill>
                <a:effectLst/>
                <a:latin typeface="+mn-lt"/>
                <a:ea typeface="+mn-ea"/>
                <a:cs typeface="+mn-cs"/>
              </a:rPr>
              <a:t>Research impact:</a:t>
            </a:r>
            <a:r>
              <a:rPr lang="en-GB" sz="1200" kern="1200">
                <a:solidFill>
                  <a:schemeClr val="tx1"/>
                </a:solidFill>
                <a:effectLst/>
                <a:latin typeface="+mn-lt"/>
                <a:ea typeface="+mn-ea"/>
                <a:cs typeface="+mn-cs"/>
              </a:rPr>
              <a:t> changes in awareness, knowledge and understanding, ideas, attitudes and perceptions, and policy and practice as a result of research</a:t>
            </a:r>
          </a:p>
          <a:p>
            <a:pPr eaLnBrk="1" hangingPunct="1"/>
            <a:r>
              <a:rPr lang="en-GB" altLang="en-US" sz="180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spent years refining and improving methods and tools to help people do this work well – I am going to introduce these now.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DF1CB-BFB1-4537-B034-14F53C3142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11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EF985643-8C13-486C-B830-75D9AB829B28}"/>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44385090-A29F-4D62-842C-6901386A72A8}"/>
              </a:ext>
            </a:extLst>
          </p:cNvPr>
          <p:cNvSpPr>
            <a:spLocks noGrp="1" noChangeArrowheads="1"/>
          </p:cNvSpPr>
          <p:nvPr>
            <p:ph type="body" idx="1"/>
          </p:nvPr>
        </p:nvSpPr>
        <p:spPr>
          <a:noFill/>
        </p:spPr>
        <p:txBody>
          <a:bodyPr/>
          <a:lstStyle/>
          <a:p>
            <a:r>
              <a:rPr lang="en-GB" altLang="en-US"/>
              <a:t>Lesley</a:t>
            </a:r>
          </a:p>
        </p:txBody>
      </p:sp>
      <p:sp>
        <p:nvSpPr>
          <p:cNvPr id="44036" name="Slide Number Placeholder 3">
            <a:extLst>
              <a:ext uri="{FF2B5EF4-FFF2-40B4-BE49-F238E27FC236}">
                <a16:creationId xmlns:a16="http://schemas.microsoft.com/office/drawing/2014/main" id="{52B6EDAC-B32F-4FCA-9C83-A86BB7E6F06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6519BD6-F870-469A-B89A-0E6AB1BF5121}" type="slidenum">
              <a:rPr kumimoji="0" lang="en-GB"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70279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with other</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DF1CB-BFB1-4537-B034-14F53C3142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515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our rating system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DF1CB-BFB1-4537-B034-14F53C3142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03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4232-1CFE-4306-8BAA-4C304A69BBD0}"/>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C1460E7-2DDA-480F-AFD8-3985365A9CD1}"/>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Footer Placeholder 6">
            <a:extLst>
              <a:ext uri="{FF2B5EF4-FFF2-40B4-BE49-F238E27FC236}">
                <a16:creationId xmlns:a16="http://schemas.microsoft.com/office/drawing/2014/main" id="{4D519644-22D8-42FB-B5E2-3534282C4ACF}"/>
              </a:ext>
            </a:extLst>
          </p:cNvPr>
          <p:cNvSpPr>
            <a:spLocks noGrp="1"/>
          </p:cNvSpPr>
          <p:nvPr>
            <p:ph type="ftr" sz="quarter" idx="10"/>
          </p:nvPr>
        </p:nvSpPr>
        <p:spPr/>
        <p:txBody>
          <a:bodyPr/>
          <a:lstStyle/>
          <a:p>
            <a:r>
              <a:rPr lang="en-GB" dirty="0"/>
              <a:t>© 2021 Matter of Focus®</a:t>
            </a:r>
          </a:p>
        </p:txBody>
      </p:sp>
    </p:spTree>
    <p:extLst>
      <p:ext uri="{BB962C8B-B14F-4D97-AF65-F5344CB8AC3E}">
        <p14:creationId xmlns:p14="http://schemas.microsoft.com/office/powerpoint/2010/main" val="2667806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B6E8-46EA-45D3-BBFE-EE63F20BB8A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A7A4021-B326-4D4B-8A01-508813FCA4C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D028806C-9B88-40D5-A409-47826AD619DB}"/>
              </a:ext>
            </a:extLst>
          </p:cNvPr>
          <p:cNvSpPr>
            <a:spLocks noGrp="1"/>
          </p:cNvSpPr>
          <p:nvPr>
            <p:ph type="ftr" sz="quarter" idx="10"/>
          </p:nvPr>
        </p:nvSpPr>
        <p:spPr/>
        <p:txBody>
          <a:bodyPr/>
          <a:lstStyle/>
          <a:p>
            <a:r>
              <a:rPr lang="en-GB" dirty="0"/>
              <a:t>© 2021 Matter of Focus®</a:t>
            </a:r>
          </a:p>
        </p:txBody>
      </p:sp>
    </p:spTree>
    <p:extLst>
      <p:ext uri="{BB962C8B-B14F-4D97-AF65-F5344CB8AC3E}">
        <p14:creationId xmlns:p14="http://schemas.microsoft.com/office/powerpoint/2010/main" val="2822691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489C-1FB2-4CCE-A3AC-7F65921325E7}"/>
              </a:ext>
            </a:extLst>
          </p:cNvPr>
          <p:cNvSpPr>
            <a:spLocks noGrp="1"/>
          </p:cNvSpPr>
          <p:nvPr>
            <p:ph type="title"/>
          </p:nvPr>
        </p:nvSpPr>
        <p:spPr/>
        <p:txBody>
          <a:bodyPr/>
          <a:lstStyle>
            <a:lvl1pPr>
              <a:defRPr b="1">
                <a:solidFill>
                  <a:schemeClr val="bg1"/>
                </a:solidFill>
                <a:latin typeface="Franca Book" panose="02010003040000000000" pitchFamily="50" charset="0"/>
              </a:defRPr>
            </a:lvl1pPr>
          </a:lstStyle>
          <a:p>
            <a:endParaRPr lang="en-GB"/>
          </a:p>
        </p:txBody>
      </p:sp>
      <p:sp>
        <p:nvSpPr>
          <p:cNvPr id="6" name="Footer Placeholder 5">
            <a:extLst>
              <a:ext uri="{FF2B5EF4-FFF2-40B4-BE49-F238E27FC236}">
                <a16:creationId xmlns:a16="http://schemas.microsoft.com/office/drawing/2014/main" id="{A1C83D59-9461-4142-A6FC-6690A3A747C3}"/>
              </a:ext>
            </a:extLst>
          </p:cNvPr>
          <p:cNvSpPr>
            <a:spLocks noGrp="1"/>
          </p:cNvSpPr>
          <p:nvPr>
            <p:ph type="ftr" sz="quarter" idx="10"/>
          </p:nvPr>
        </p:nvSpPr>
        <p:spPr/>
        <p:txBody>
          <a:bodyPr/>
          <a:lstStyle/>
          <a:p>
            <a:r>
              <a:rPr lang="en-GB" dirty="0"/>
              <a:t>© 2020 Matter of Focus®</a:t>
            </a:r>
          </a:p>
        </p:txBody>
      </p:sp>
    </p:spTree>
    <p:extLst>
      <p:ext uri="{BB962C8B-B14F-4D97-AF65-F5344CB8AC3E}">
        <p14:creationId xmlns:p14="http://schemas.microsoft.com/office/powerpoint/2010/main" val="3301676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E087-3DE3-4033-B46A-3261BA79ACEE}"/>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0C0F7DAD-E158-48CD-88E5-7BB695CB8CD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 2021 Matter of Focus®</a:t>
            </a:r>
            <a:endParaRPr kumimoji="0" lang="en-GB" sz="1200" b="0" i="0" u="none" strike="noStrike" kern="1200" cap="none" spc="0" normalizeH="0" baseline="0" noProof="0" dirty="0">
              <a:ln>
                <a:noFill/>
              </a:ln>
              <a:solidFill>
                <a:srgbClr val="2D304F"/>
              </a:solidFill>
              <a:effectLst/>
              <a:uLnTx/>
              <a:uFillTx/>
              <a:latin typeface="Franca Book" panose="02010003040000000000" pitchFamily="50" charset="0"/>
              <a:ea typeface="+mn-ea"/>
              <a:cs typeface="+mn-cs"/>
            </a:endParaRPr>
          </a:p>
        </p:txBody>
      </p:sp>
    </p:spTree>
    <p:extLst>
      <p:ext uri="{BB962C8B-B14F-4D97-AF65-F5344CB8AC3E}">
        <p14:creationId xmlns:p14="http://schemas.microsoft.com/office/powerpoint/2010/main" val="1424238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D6D7-513B-4DA2-86C0-DAE4F4125E4D}"/>
              </a:ext>
            </a:extLst>
          </p:cNvPr>
          <p:cNvSpPr>
            <a:spLocks noGrp="1"/>
          </p:cNvSpPr>
          <p:nvPr>
            <p:ph type="title"/>
          </p:nvPr>
        </p:nvSpPr>
        <p:spPr>
          <a:xfrm>
            <a:off x="1183640" y="3047365"/>
            <a:ext cx="10515600" cy="1325563"/>
          </a:xfrm>
        </p:spPr>
        <p:txBody>
          <a:bodyPr>
            <a:normAutofit/>
          </a:bodyPr>
          <a:lstStyle>
            <a:lvl1pPr>
              <a:defRPr sz="54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399B2212-338F-4C4C-BE59-9917482ECD5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 2021 Matter of Focus®</a:t>
            </a:r>
            <a:endParaRPr kumimoji="0" lang="en-GB" sz="1200" b="0" i="0" u="none" strike="noStrike" kern="1200" cap="none" spc="0" normalizeH="0" baseline="0" noProof="0" dirty="0">
              <a:ln>
                <a:noFill/>
              </a:ln>
              <a:solidFill>
                <a:srgbClr val="2D304F"/>
              </a:solidFill>
              <a:effectLst/>
              <a:uLnTx/>
              <a:uFillTx/>
              <a:latin typeface="Franca Book" panose="02010003040000000000" pitchFamily="50" charset="0"/>
              <a:ea typeface="+mn-ea"/>
              <a:cs typeface="+mn-cs"/>
            </a:endParaRPr>
          </a:p>
        </p:txBody>
      </p:sp>
    </p:spTree>
    <p:extLst>
      <p:ext uri="{BB962C8B-B14F-4D97-AF65-F5344CB8AC3E}">
        <p14:creationId xmlns:p14="http://schemas.microsoft.com/office/powerpoint/2010/main" val="3148154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0613-ABA4-4D98-9468-AF2F27595358}"/>
              </a:ext>
            </a:extLst>
          </p:cNvPr>
          <p:cNvSpPr>
            <a:spLocks noGrp="1"/>
          </p:cNvSpPr>
          <p:nvPr>
            <p:ph type="title"/>
          </p:nvPr>
        </p:nvSpPr>
        <p:spPr/>
        <p:txBody>
          <a:bodyPr/>
          <a:lstStyle/>
          <a:p>
            <a:r>
              <a:rPr lang="en-US"/>
              <a:t>Click to edit Master title style</a:t>
            </a:r>
            <a:endParaRPr lang="en-GB"/>
          </a:p>
        </p:txBody>
      </p:sp>
      <p:sp>
        <p:nvSpPr>
          <p:cNvPr id="4" name="Footer Placeholder 4">
            <a:extLst>
              <a:ext uri="{FF2B5EF4-FFF2-40B4-BE49-F238E27FC236}">
                <a16:creationId xmlns:a16="http://schemas.microsoft.com/office/drawing/2014/main" id="{8FAB8165-0A3C-4BDD-90E6-AD79D1E2A1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 2021 Matter of Focus®</a:t>
            </a:r>
          </a:p>
        </p:txBody>
      </p:sp>
    </p:spTree>
    <p:extLst>
      <p:ext uri="{BB962C8B-B14F-4D97-AF65-F5344CB8AC3E}">
        <p14:creationId xmlns:p14="http://schemas.microsoft.com/office/powerpoint/2010/main" val="503312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D671-E882-4900-B12D-F4E44338C0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CBBA74-AB2E-443A-964A-D3CA50DB83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2D17717-D3EB-4FF2-8263-4D4D48DBF51A}"/>
              </a:ext>
            </a:extLst>
          </p:cNvPr>
          <p:cNvSpPr>
            <a:spLocks noGrp="1"/>
          </p:cNvSpPr>
          <p:nvPr>
            <p:ph type="ftr" sz="quarter" idx="11"/>
          </p:nvPr>
        </p:nvSpPr>
        <p:spPr/>
        <p:txBody>
          <a:bodyPr/>
          <a:lstStyle/>
          <a:p>
            <a:r>
              <a:rPr lang="en-GB"/>
              <a:t>© 2018 Matter of Focus®</a:t>
            </a:r>
          </a:p>
        </p:txBody>
      </p:sp>
    </p:spTree>
    <p:extLst>
      <p:ext uri="{BB962C8B-B14F-4D97-AF65-F5344CB8AC3E}">
        <p14:creationId xmlns:p14="http://schemas.microsoft.com/office/powerpoint/2010/main" val="1623741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2695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A02D-3905-4DA7-9936-3FB9F776DD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0DF20E-180A-411D-99E4-466485CC9B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9A9531-9F31-468E-970F-572F1BA396E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CBB5A5C-1268-48D1-9172-E354792F42D0}"/>
              </a:ext>
            </a:extLst>
          </p:cNvPr>
          <p:cNvSpPr>
            <a:spLocks noGrp="1"/>
          </p:cNvSpPr>
          <p:nvPr>
            <p:ph type="ftr" sz="quarter" idx="10"/>
          </p:nvPr>
        </p:nvSpPr>
        <p:spPr/>
        <p:txBody>
          <a:bodyPr/>
          <a:lstStyle/>
          <a:p>
            <a:r>
              <a:rPr lang="en-GB" dirty="0"/>
              <a:t>© 2020 Matter of Focus®</a:t>
            </a:r>
          </a:p>
        </p:txBody>
      </p:sp>
    </p:spTree>
    <p:extLst>
      <p:ext uri="{BB962C8B-B14F-4D97-AF65-F5344CB8AC3E}">
        <p14:creationId xmlns:p14="http://schemas.microsoft.com/office/powerpoint/2010/main" val="791026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F9F6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682C-C8CC-426D-8B8D-FD7367B5458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Subtitle 2">
            <a:extLst>
              <a:ext uri="{FF2B5EF4-FFF2-40B4-BE49-F238E27FC236}">
                <a16:creationId xmlns:a16="http://schemas.microsoft.com/office/drawing/2014/main" id="{D290EE2C-022F-48C3-9AE9-8240F5B8F5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7" name="Footer Placeholder 6">
            <a:extLst>
              <a:ext uri="{FF2B5EF4-FFF2-40B4-BE49-F238E27FC236}">
                <a16:creationId xmlns:a16="http://schemas.microsoft.com/office/drawing/2014/main" id="{9CB38DDC-9030-4A35-B75E-38A4FBDDEE34}"/>
              </a:ext>
            </a:extLst>
          </p:cNvPr>
          <p:cNvSpPr>
            <a:spLocks noGrp="1"/>
          </p:cNvSpPr>
          <p:nvPr>
            <p:ph type="ftr" sz="quarter" idx="10"/>
          </p:nvPr>
        </p:nvSpPr>
        <p:spPr/>
        <p:txBody>
          <a:bodyPr/>
          <a:lstStyle/>
          <a:p>
            <a:r>
              <a:rPr lang="en-GB" dirty="0"/>
              <a:t>© 2021 Matter of Focus®</a:t>
            </a:r>
          </a:p>
        </p:txBody>
      </p:sp>
    </p:spTree>
    <p:extLst>
      <p:ext uri="{BB962C8B-B14F-4D97-AF65-F5344CB8AC3E}">
        <p14:creationId xmlns:p14="http://schemas.microsoft.com/office/powerpoint/2010/main" val="4103182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2E6D-78B9-48A3-ABE6-E49A48C5C5EC}"/>
              </a:ext>
            </a:extLst>
          </p:cNvPr>
          <p:cNvSpPr>
            <a:spLocks noGrp="1"/>
          </p:cNvSpPr>
          <p:nvPr>
            <p:ph type="title"/>
          </p:nvPr>
        </p:nvSpPr>
        <p:spPr/>
        <p:txBody>
          <a:bodyPr/>
          <a:lstStyle/>
          <a:p>
            <a:r>
              <a:rPr lang="nl-NL"/>
              <a:t>Klik om stijl te bewerken</a:t>
            </a:r>
            <a:endParaRPr lang="en-GB"/>
          </a:p>
        </p:txBody>
      </p:sp>
      <p:sp>
        <p:nvSpPr>
          <p:cNvPr id="3" name="Content Placeholder 2">
            <a:extLst>
              <a:ext uri="{FF2B5EF4-FFF2-40B4-BE49-F238E27FC236}">
                <a16:creationId xmlns:a16="http://schemas.microsoft.com/office/drawing/2014/main" id="{0BD6A0EC-1F1F-41C5-9DDF-82FE383B0C7B}"/>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Footer Placeholder 6">
            <a:extLst>
              <a:ext uri="{FF2B5EF4-FFF2-40B4-BE49-F238E27FC236}">
                <a16:creationId xmlns:a16="http://schemas.microsoft.com/office/drawing/2014/main" id="{7A583301-0EE0-4030-A30C-2D6E232F0AA1}"/>
              </a:ext>
            </a:extLst>
          </p:cNvPr>
          <p:cNvSpPr>
            <a:spLocks noGrp="1"/>
          </p:cNvSpPr>
          <p:nvPr>
            <p:ph type="ftr" sz="quarter" idx="10"/>
          </p:nvPr>
        </p:nvSpPr>
        <p:spPr/>
        <p:txBody>
          <a:bodyPr/>
          <a:lstStyle/>
          <a:p>
            <a:r>
              <a:rPr lang="en-GB" dirty="0"/>
              <a:t>© 2021 Matter of Focus®</a:t>
            </a:r>
          </a:p>
        </p:txBody>
      </p:sp>
    </p:spTree>
    <p:extLst>
      <p:ext uri="{BB962C8B-B14F-4D97-AF65-F5344CB8AC3E}">
        <p14:creationId xmlns:p14="http://schemas.microsoft.com/office/powerpoint/2010/main" val="4251814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A02D-3905-4DA7-9936-3FB9F776DD57}"/>
              </a:ext>
            </a:extLst>
          </p:cNvPr>
          <p:cNvSpPr>
            <a:spLocks noGrp="1"/>
          </p:cNvSpPr>
          <p:nvPr>
            <p:ph type="title"/>
          </p:nvPr>
        </p:nvSpPr>
        <p:spPr/>
        <p:txBody>
          <a:bodyPr/>
          <a:lstStyle/>
          <a:p>
            <a:r>
              <a:rPr lang="nl-NL"/>
              <a:t>Klik om stijl te bewerken</a:t>
            </a:r>
            <a:endParaRPr lang="en-GB"/>
          </a:p>
        </p:txBody>
      </p:sp>
      <p:sp>
        <p:nvSpPr>
          <p:cNvPr id="3" name="Content Placeholder 2">
            <a:extLst>
              <a:ext uri="{FF2B5EF4-FFF2-40B4-BE49-F238E27FC236}">
                <a16:creationId xmlns:a16="http://schemas.microsoft.com/office/drawing/2014/main" id="{650DF20E-180A-411D-99E4-466485CC9BFA}"/>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Content Placeholder 3">
            <a:extLst>
              <a:ext uri="{FF2B5EF4-FFF2-40B4-BE49-F238E27FC236}">
                <a16:creationId xmlns:a16="http://schemas.microsoft.com/office/drawing/2014/main" id="{0D9A9531-9F31-468E-970F-572F1BA396E6}"/>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8" name="Footer Placeholder 7">
            <a:extLst>
              <a:ext uri="{FF2B5EF4-FFF2-40B4-BE49-F238E27FC236}">
                <a16:creationId xmlns:a16="http://schemas.microsoft.com/office/drawing/2014/main" id="{8CBB5A5C-1268-48D1-9172-E354792F42D0}"/>
              </a:ext>
            </a:extLst>
          </p:cNvPr>
          <p:cNvSpPr>
            <a:spLocks noGrp="1"/>
          </p:cNvSpPr>
          <p:nvPr>
            <p:ph type="ftr" sz="quarter" idx="10"/>
          </p:nvPr>
        </p:nvSpPr>
        <p:spPr/>
        <p:txBody>
          <a:bodyPr/>
          <a:lstStyle/>
          <a:p>
            <a:r>
              <a:rPr lang="en-GB" dirty="0"/>
              <a:t>© 2021 Matter of Focus®</a:t>
            </a:r>
          </a:p>
        </p:txBody>
      </p:sp>
    </p:spTree>
    <p:extLst>
      <p:ext uri="{BB962C8B-B14F-4D97-AF65-F5344CB8AC3E}">
        <p14:creationId xmlns:p14="http://schemas.microsoft.com/office/powerpoint/2010/main" val="2754379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8F89-75AC-41C1-BC22-9F10EFE76622}"/>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ext Placeholder 2">
            <a:extLst>
              <a:ext uri="{FF2B5EF4-FFF2-40B4-BE49-F238E27FC236}">
                <a16:creationId xmlns:a16="http://schemas.microsoft.com/office/drawing/2014/main" id="{9FB438CF-7195-412C-924A-9F5502700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a:extLst>
              <a:ext uri="{FF2B5EF4-FFF2-40B4-BE49-F238E27FC236}">
                <a16:creationId xmlns:a16="http://schemas.microsoft.com/office/drawing/2014/main" id="{16B4132E-F31A-436B-AC00-11AA10C595BA}"/>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ext Placeholder 4">
            <a:extLst>
              <a:ext uri="{FF2B5EF4-FFF2-40B4-BE49-F238E27FC236}">
                <a16:creationId xmlns:a16="http://schemas.microsoft.com/office/drawing/2014/main" id="{581923E3-BFE5-401F-A1B7-4A9B9A0795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a:extLst>
              <a:ext uri="{FF2B5EF4-FFF2-40B4-BE49-F238E27FC236}">
                <a16:creationId xmlns:a16="http://schemas.microsoft.com/office/drawing/2014/main" id="{BF18CC2F-E871-4702-9ADE-EE11D2C160FE}"/>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Footer Placeholder 9">
            <a:extLst>
              <a:ext uri="{FF2B5EF4-FFF2-40B4-BE49-F238E27FC236}">
                <a16:creationId xmlns:a16="http://schemas.microsoft.com/office/drawing/2014/main" id="{29D5A488-244B-4D23-BABC-2CCDC66F3238}"/>
              </a:ext>
            </a:extLst>
          </p:cNvPr>
          <p:cNvSpPr>
            <a:spLocks noGrp="1"/>
          </p:cNvSpPr>
          <p:nvPr>
            <p:ph type="ftr" sz="quarter" idx="10"/>
          </p:nvPr>
        </p:nvSpPr>
        <p:spPr/>
        <p:txBody>
          <a:bodyPr/>
          <a:lstStyle/>
          <a:p>
            <a:r>
              <a:rPr lang="en-GB" dirty="0"/>
              <a:t>© 2021 Matter of Focus®</a:t>
            </a:r>
          </a:p>
        </p:txBody>
      </p:sp>
    </p:spTree>
    <p:extLst>
      <p:ext uri="{BB962C8B-B14F-4D97-AF65-F5344CB8AC3E}">
        <p14:creationId xmlns:p14="http://schemas.microsoft.com/office/powerpoint/2010/main" val="4235158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0613-ABA4-4D98-9468-AF2F27595358}"/>
              </a:ext>
            </a:extLst>
          </p:cNvPr>
          <p:cNvSpPr>
            <a:spLocks noGrp="1"/>
          </p:cNvSpPr>
          <p:nvPr>
            <p:ph type="title"/>
          </p:nvPr>
        </p:nvSpPr>
        <p:spPr/>
        <p:txBody>
          <a:bodyPr/>
          <a:lstStyle/>
          <a:p>
            <a:r>
              <a:rPr lang="nl-NL"/>
              <a:t>Klik om stijl te bewerken</a:t>
            </a:r>
            <a:endParaRPr lang="en-GB"/>
          </a:p>
        </p:txBody>
      </p:sp>
      <p:sp>
        <p:nvSpPr>
          <p:cNvPr id="6" name="Footer Placeholder 5">
            <a:extLst>
              <a:ext uri="{FF2B5EF4-FFF2-40B4-BE49-F238E27FC236}">
                <a16:creationId xmlns:a16="http://schemas.microsoft.com/office/drawing/2014/main" id="{C97664E0-059A-4351-B962-68A20DA1E933}"/>
              </a:ext>
            </a:extLst>
          </p:cNvPr>
          <p:cNvSpPr>
            <a:spLocks noGrp="1"/>
          </p:cNvSpPr>
          <p:nvPr>
            <p:ph type="ftr" sz="quarter" idx="10"/>
          </p:nvPr>
        </p:nvSpPr>
        <p:spPr/>
        <p:txBody>
          <a:bodyPr/>
          <a:lstStyle/>
          <a:p>
            <a:r>
              <a:rPr lang="en-GB" dirty="0"/>
              <a:t>© 2021 Matter of Focus®</a:t>
            </a:r>
          </a:p>
        </p:txBody>
      </p:sp>
    </p:spTree>
    <p:extLst>
      <p:ext uri="{BB962C8B-B14F-4D97-AF65-F5344CB8AC3E}">
        <p14:creationId xmlns:p14="http://schemas.microsoft.com/office/powerpoint/2010/main" val="2674056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A2B3383-AFDB-4F6E-8B9D-59D5A60F9062}"/>
              </a:ext>
            </a:extLst>
          </p:cNvPr>
          <p:cNvSpPr>
            <a:spLocks noGrp="1"/>
          </p:cNvSpPr>
          <p:nvPr>
            <p:ph type="ftr" sz="quarter" idx="10"/>
          </p:nvPr>
        </p:nvSpPr>
        <p:spPr/>
        <p:txBody>
          <a:bodyPr/>
          <a:lstStyle/>
          <a:p>
            <a:r>
              <a:rPr lang="en-GB" dirty="0"/>
              <a:t>© 2021 Matter of Focus®</a:t>
            </a:r>
          </a:p>
        </p:txBody>
      </p:sp>
    </p:spTree>
    <p:extLst>
      <p:ext uri="{BB962C8B-B14F-4D97-AF65-F5344CB8AC3E}">
        <p14:creationId xmlns:p14="http://schemas.microsoft.com/office/powerpoint/2010/main" val="3742088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2E6D-78B9-48A3-ABE6-E49A48C5C5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D6A0EC-1F1F-41C5-9DDF-82FE383B0C7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37459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C646D-C507-427A-8F59-ACAAEE38B1C1}"/>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DBE9EED3-6225-41A8-A8B0-2E0524D491BF}"/>
              </a:ext>
            </a:extLst>
          </p:cNvPr>
          <p:cNvSpPr>
            <a:spLocks noGrp="1"/>
          </p:cNvSpPr>
          <p:nvPr>
            <p:ph type="ftr" sz="quarter" idx="11"/>
          </p:nvPr>
        </p:nvSpPr>
        <p:spPr/>
        <p:txBody>
          <a:bodyPr/>
          <a:lstStyle/>
          <a:p>
            <a:r>
              <a:rPr lang="en-GB"/>
              <a:t>© 2018 Matter of Focus®</a:t>
            </a:r>
          </a:p>
        </p:txBody>
      </p:sp>
    </p:spTree>
    <p:extLst>
      <p:ext uri="{BB962C8B-B14F-4D97-AF65-F5344CB8AC3E}">
        <p14:creationId xmlns:p14="http://schemas.microsoft.com/office/powerpoint/2010/main" val="4208843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D671-E882-4900-B12D-F4E44338C0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CBBA74-AB2E-443A-964A-D3CA50DB83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2D17717-D3EB-4FF2-8263-4D4D48DBF51A}"/>
              </a:ext>
            </a:extLst>
          </p:cNvPr>
          <p:cNvSpPr>
            <a:spLocks noGrp="1"/>
          </p:cNvSpPr>
          <p:nvPr>
            <p:ph type="ftr" sz="quarter" idx="11"/>
          </p:nvPr>
        </p:nvSpPr>
        <p:spPr/>
        <p:txBody>
          <a:bodyPr/>
          <a:lstStyle/>
          <a:p>
            <a:r>
              <a:rPr lang="en-GB"/>
              <a:t>© 2018 Matter of Focus®</a:t>
            </a:r>
          </a:p>
        </p:txBody>
      </p:sp>
    </p:spTree>
    <p:extLst>
      <p:ext uri="{BB962C8B-B14F-4D97-AF65-F5344CB8AC3E}">
        <p14:creationId xmlns:p14="http://schemas.microsoft.com/office/powerpoint/2010/main" val="427715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2E6D-78B9-48A3-ABE6-E49A48C5C5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D6A0EC-1F1F-41C5-9DDF-82FE383B0C7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07654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CB3FFC-E571-475A-9E3D-CE19E6079A6C}"/>
              </a:ext>
            </a:extLst>
          </p:cNvPr>
          <p:cNvSpPr>
            <a:spLocks noGrp="1"/>
          </p:cNvSpPr>
          <p:nvPr>
            <p:ph type="ftr" sz="quarter" idx="10"/>
          </p:nvPr>
        </p:nvSpPr>
        <p:spPr/>
        <p:txBody>
          <a:bodyPr/>
          <a:lstStyle/>
          <a:p>
            <a:r>
              <a:rPr lang="en-GB"/>
              <a:t>© 2018 Matter of Focus®</a:t>
            </a:r>
          </a:p>
        </p:txBody>
      </p:sp>
    </p:spTree>
    <p:extLst>
      <p:ext uri="{BB962C8B-B14F-4D97-AF65-F5344CB8AC3E}">
        <p14:creationId xmlns:p14="http://schemas.microsoft.com/office/powerpoint/2010/main" val="1771073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A2B3383-AFDB-4F6E-8B9D-59D5A60F9062}"/>
              </a:ext>
            </a:extLst>
          </p:cNvPr>
          <p:cNvSpPr>
            <a:spLocks noGrp="1"/>
          </p:cNvSpPr>
          <p:nvPr>
            <p:ph type="ftr" sz="quarter" idx="10"/>
          </p:nvPr>
        </p:nvSpPr>
        <p:spPr/>
        <p:txBody>
          <a:bodyPr/>
          <a:lstStyle/>
          <a:p>
            <a:r>
              <a:rPr lang="en-GB"/>
              <a:t>© 2018 Matter of Focus®</a:t>
            </a:r>
          </a:p>
        </p:txBody>
      </p:sp>
    </p:spTree>
    <p:extLst>
      <p:ext uri="{BB962C8B-B14F-4D97-AF65-F5344CB8AC3E}">
        <p14:creationId xmlns:p14="http://schemas.microsoft.com/office/powerpoint/2010/main" val="356950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6BD0-6303-422D-86CD-75482E0725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B3D4D5-D20E-4534-B08A-AA7DF708C5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84073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3A3E-04BD-41AE-A2E4-8A47AAE3B5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17A5AD-E5D2-4F28-8959-DBDE8595ED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73555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2957-3684-4D28-9877-1D4A6F4ECB6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1670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347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3798046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2832108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376997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1095991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3537038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1798970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4038042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3079454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777519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3559031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‹nr.›</a:t>
            </a:fld>
            <a:endParaRPr lang="en-US" dirty="0"/>
          </a:p>
        </p:txBody>
      </p:sp>
    </p:spTree>
    <p:extLst>
      <p:ext uri="{BB962C8B-B14F-4D97-AF65-F5344CB8AC3E}">
        <p14:creationId xmlns:p14="http://schemas.microsoft.com/office/powerpoint/2010/main" val="861256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ubtitle Text Bullets">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60650"/>
            <a:ext cx="11617291" cy="432047"/>
          </a:xfrm>
        </p:spPr>
        <p:txBody>
          <a:bodyPr/>
          <a:lstStyle/>
          <a:p>
            <a:r>
              <a:rPr lang="en-US"/>
              <a:t>Click to edit Master title style</a:t>
            </a:r>
          </a:p>
        </p:txBody>
      </p:sp>
      <p:sp>
        <p:nvSpPr>
          <p:cNvPr id="3" name="Subtitle 2"/>
          <p:cNvSpPr>
            <a:spLocks noGrp="1"/>
          </p:cNvSpPr>
          <p:nvPr>
            <p:ph type="subTitle" idx="1"/>
          </p:nvPr>
        </p:nvSpPr>
        <p:spPr>
          <a:xfrm>
            <a:off x="335360" y="908720"/>
            <a:ext cx="11617291" cy="504056"/>
          </a:xfrm>
        </p:spPr>
        <p:txBody>
          <a:bodyPr>
            <a:normAutofit/>
          </a:bodyPr>
          <a:lstStyle>
            <a:lvl1pPr marL="0" indent="0" algn="l">
              <a:buNone/>
              <a:defRPr sz="16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10A061-CD05-4DD2-BD6C-C0A6E7B7931E}"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‹nr.›</a:t>
            </a:fld>
            <a:endParaRPr lang="en-US" dirty="0"/>
          </a:p>
        </p:txBody>
      </p:sp>
      <p:sp>
        <p:nvSpPr>
          <p:cNvPr id="8" name="Content Placeholder 7"/>
          <p:cNvSpPr>
            <a:spLocks noGrp="1"/>
          </p:cNvSpPr>
          <p:nvPr>
            <p:ph sz="quarter" idx="13"/>
          </p:nvPr>
        </p:nvSpPr>
        <p:spPr>
          <a:xfrm>
            <a:off x="335360" y="1556792"/>
            <a:ext cx="11617291" cy="3816424"/>
          </a:xfrm>
        </p:spPr>
        <p:txBody>
          <a:bodyPr/>
          <a:lstStyle>
            <a:lvl1pPr marL="285750" indent="-285750">
              <a:buFont typeface="Wingdings" panose="05000000000000000000" pitchFamily="2" charset="2"/>
              <a:buChar char="v"/>
              <a:defRPr/>
            </a:lvl1pPr>
            <a:lvl3pPr marL="1257300" indent="-342900">
              <a:buFont typeface="+mj-lt"/>
              <a:buAutoNum type="arabicPeriod"/>
              <a:defRPr/>
            </a:lvl3pPr>
            <a:lvl4pPr marL="1714500" indent="-342900">
              <a:buFont typeface="+mj-lt"/>
              <a:buAutoNum type="alphaLcParenR"/>
              <a:defRPr/>
            </a:lvl4pPr>
            <a:lvl5pPr marL="2114550" indent="-285750">
              <a:buFont typeface="Wingdings" panose="05000000000000000000" pitchFamily="2" charset="2"/>
              <a:buChar char="ü"/>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0771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47607" y="11839"/>
            <a:ext cx="11496784" cy="49244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409788" y="5274790"/>
            <a:ext cx="11372425" cy="553998"/>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6" name="Holder 6"/>
          <p:cNvSpPr>
            <a:spLocks noGrp="1"/>
          </p:cNvSpPr>
          <p:nvPr>
            <p:ph type="sldNum" sz="quarter" idx="7"/>
          </p:nvPr>
        </p:nvSpPr>
        <p:spPr/>
        <p:txBody>
          <a:bodyPr lIns="0" tIns="0" rIns="0" bIns="0"/>
          <a:lstStyle>
            <a:lvl1pPr>
              <a:defRPr sz="1998" b="0" i="0">
                <a:solidFill>
                  <a:srgbClr val="FF00E3"/>
                </a:solidFill>
                <a:latin typeface="Arial"/>
                <a:cs typeface="Arial"/>
              </a:defRPr>
            </a:lvl1pPr>
          </a:lstStyle>
          <a:p>
            <a:pPr marL="50738">
              <a:lnSpc>
                <a:spcPts val="2357"/>
              </a:lnSpc>
            </a:pPr>
            <a:fld id="{81D60167-4931-47E6-BA6A-407CBD079E47}" type="slidenum">
              <a:rPr lang="en-AU" spc="7" smtClean="0"/>
              <a:pPr marL="50738">
                <a:lnSpc>
                  <a:spcPts val="2357"/>
                </a:lnSpc>
              </a:pPr>
              <a:t>‹nr.›</a:t>
            </a:fld>
            <a:endParaRPr lang="en-AU" spc="7" dirty="0"/>
          </a:p>
        </p:txBody>
      </p:sp>
    </p:spTree>
    <p:extLst>
      <p:ext uri="{BB962C8B-B14F-4D97-AF65-F5344CB8AC3E}">
        <p14:creationId xmlns:p14="http://schemas.microsoft.com/office/powerpoint/2010/main" val="99187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30-6-2021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90313" y="669834"/>
            <a:ext cx="10611375" cy="655692"/>
          </a:xfrm>
        </p:spPr>
        <p:txBody>
          <a:bodyPr lIns="0" tIns="0" rIns="0" bIns="0"/>
          <a:lstStyle>
            <a:lvl1pPr>
              <a:defRPr sz="4261" b="1" i="0">
                <a:solidFill>
                  <a:srgbClr val="231F23"/>
                </a:solidFill>
                <a:latin typeface="Arial"/>
                <a:cs typeface="Arial"/>
              </a:defRPr>
            </a:lvl1pPr>
          </a:lstStyle>
          <a:p>
            <a:endParaRPr/>
          </a:p>
        </p:txBody>
      </p:sp>
      <p:sp>
        <p:nvSpPr>
          <p:cNvPr id="3" name="Holder 3"/>
          <p:cNvSpPr>
            <a:spLocks noGrp="1"/>
          </p:cNvSpPr>
          <p:nvPr>
            <p:ph type="body" idx="1"/>
          </p:nvPr>
        </p:nvSpPr>
        <p:spPr>
          <a:xfrm>
            <a:off x="369653" y="2250472"/>
            <a:ext cx="11452691" cy="737766"/>
          </a:xfrm>
        </p:spPr>
        <p:txBody>
          <a:bodyPr lIns="0" tIns="0" rIns="0" bIns="0"/>
          <a:lstStyle>
            <a:lvl1pPr>
              <a:defRPr sz="4794" b="1" i="0">
                <a:solidFill>
                  <a:srgbClr val="FF00E3"/>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6" name="Holder 6"/>
          <p:cNvSpPr>
            <a:spLocks noGrp="1"/>
          </p:cNvSpPr>
          <p:nvPr>
            <p:ph type="sldNum" sz="quarter" idx="7"/>
          </p:nvPr>
        </p:nvSpPr>
        <p:spPr/>
        <p:txBody>
          <a:bodyPr lIns="0" tIns="0" rIns="0" bIns="0"/>
          <a:lstStyle>
            <a:lvl1pPr>
              <a:defRPr sz="1998" b="0" i="0">
                <a:solidFill>
                  <a:srgbClr val="FF00E3"/>
                </a:solidFill>
                <a:latin typeface="Arial"/>
                <a:cs typeface="Arial"/>
              </a:defRPr>
            </a:lvl1pPr>
          </a:lstStyle>
          <a:p>
            <a:pPr marL="50738">
              <a:lnSpc>
                <a:spcPts val="2357"/>
              </a:lnSpc>
            </a:pPr>
            <a:fld id="{81D60167-4931-47E6-BA6A-407CBD079E47}" type="slidenum">
              <a:rPr lang="en-AU" spc="7" smtClean="0"/>
              <a:pPr marL="50738">
                <a:lnSpc>
                  <a:spcPts val="2357"/>
                </a:lnSpc>
              </a:pPr>
              <a:t>‹nr.›</a:t>
            </a:fld>
            <a:endParaRPr lang="en-AU" spc="7" dirty="0"/>
          </a:p>
        </p:txBody>
      </p:sp>
    </p:spTree>
    <p:extLst>
      <p:ext uri="{BB962C8B-B14F-4D97-AF65-F5344CB8AC3E}">
        <p14:creationId xmlns:p14="http://schemas.microsoft.com/office/powerpoint/2010/main" val="3649434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2081"/>
          </a:xfrm>
          <a:custGeom>
            <a:avLst/>
            <a:gdLst/>
            <a:ahLst/>
            <a:cxnLst/>
            <a:rect l="l" t="t" r="r" b="b"/>
            <a:pathLst>
              <a:path w="9144000" h="5145405">
                <a:moveTo>
                  <a:pt x="9144000" y="0"/>
                </a:moveTo>
                <a:lnTo>
                  <a:pt x="0" y="0"/>
                </a:lnTo>
                <a:lnTo>
                  <a:pt x="0" y="5145024"/>
                </a:lnTo>
                <a:lnTo>
                  <a:pt x="9144000" y="5145024"/>
                </a:lnTo>
                <a:lnTo>
                  <a:pt x="9144000" y="0"/>
                </a:lnTo>
                <a:close/>
              </a:path>
            </a:pathLst>
          </a:custGeom>
          <a:solidFill>
            <a:srgbClr val="FFCCF9">
              <a:alpha val="50195"/>
            </a:srgbClr>
          </a:solidFill>
        </p:spPr>
        <p:txBody>
          <a:bodyPr wrap="square" lIns="0" tIns="0" rIns="0" bIns="0" rtlCol="0"/>
          <a:lstStyle/>
          <a:p>
            <a:endParaRPr sz="2397"/>
          </a:p>
        </p:txBody>
      </p:sp>
      <p:sp>
        <p:nvSpPr>
          <p:cNvPr id="2" name="Holder 2"/>
          <p:cNvSpPr>
            <a:spLocks noGrp="1"/>
          </p:cNvSpPr>
          <p:nvPr>
            <p:ph type="title"/>
          </p:nvPr>
        </p:nvSpPr>
        <p:spPr>
          <a:xfrm>
            <a:off x="790313" y="669834"/>
            <a:ext cx="10611375" cy="655692"/>
          </a:xfrm>
        </p:spPr>
        <p:txBody>
          <a:bodyPr lIns="0" tIns="0" rIns="0" bIns="0"/>
          <a:lstStyle>
            <a:lvl1pPr>
              <a:defRPr sz="4261" b="1" i="0">
                <a:solidFill>
                  <a:srgbClr val="231F23"/>
                </a:solidFill>
                <a:latin typeface="Arial"/>
                <a:cs typeface="Arial"/>
              </a:defRPr>
            </a:lvl1pPr>
          </a:lstStyle>
          <a:p>
            <a:endParaRPr/>
          </a:p>
        </p:txBody>
      </p:sp>
      <p:sp>
        <p:nvSpPr>
          <p:cNvPr id="3" name="Holder 3"/>
          <p:cNvSpPr>
            <a:spLocks noGrp="1"/>
          </p:cNvSpPr>
          <p:nvPr>
            <p:ph sz="half" idx="2"/>
          </p:nvPr>
        </p:nvSpPr>
        <p:spPr>
          <a:xfrm>
            <a:off x="851949" y="1300229"/>
            <a:ext cx="4224867" cy="409792"/>
          </a:xfrm>
          <a:prstGeom prst="rect">
            <a:avLst/>
          </a:prstGeom>
        </p:spPr>
        <p:txBody>
          <a:bodyPr wrap="square" lIns="0" tIns="0" rIns="0" bIns="0">
            <a:spAutoFit/>
          </a:bodyPr>
          <a:lstStyle>
            <a:lvl1pPr>
              <a:defRPr sz="2663" b="0" i="0">
                <a:solidFill>
                  <a:schemeClr val="tx1"/>
                </a:solidFill>
                <a:latin typeface="Arial"/>
                <a:cs typeface="Arial"/>
              </a:defRPr>
            </a:lvl1pPr>
          </a:lstStyle>
          <a:p>
            <a:endParaRPr/>
          </a:p>
        </p:txBody>
      </p:sp>
      <p:sp>
        <p:nvSpPr>
          <p:cNvPr id="4" name="Holder 4"/>
          <p:cNvSpPr>
            <a:spLocks noGrp="1"/>
          </p:cNvSpPr>
          <p:nvPr>
            <p:ph sz="half" idx="3"/>
          </p:nvPr>
        </p:nvSpPr>
        <p:spPr>
          <a:xfrm>
            <a:off x="9249663" y="1798131"/>
            <a:ext cx="2760133" cy="553998"/>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7" name="Holder 7"/>
          <p:cNvSpPr>
            <a:spLocks noGrp="1"/>
          </p:cNvSpPr>
          <p:nvPr>
            <p:ph type="sldNum" sz="quarter" idx="7"/>
          </p:nvPr>
        </p:nvSpPr>
        <p:spPr/>
        <p:txBody>
          <a:bodyPr lIns="0" tIns="0" rIns="0" bIns="0"/>
          <a:lstStyle>
            <a:lvl1pPr>
              <a:defRPr sz="1998" b="0" i="0">
                <a:solidFill>
                  <a:srgbClr val="FF00E3"/>
                </a:solidFill>
                <a:latin typeface="Arial"/>
                <a:cs typeface="Arial"/>
              </a:defRPr>
            </a:lvl1pPr>
          </a:lstStyle>
          <a:p>
            <a:pPr marL="50738">
              <a:lnSpc>
                <a:spcPts val="2357"/>
              </a:lnSpc>
            </a:pPr>
            <a:fld id="{81D60167-4931-47E6-BA6A-407CBD079E47}" type="slidenum">
              <a:rPr lang="en-AU" spc="7" smtClean="0"/>
              <a:pPr marL="50738">
                <a:lnSpc>
                  <a:spcPts val="2357"/>
                </a:lnSpc>
              </a:pPr>
              <a:t>‹nr.›</a:t>
            </a:fld>
            <a:endParaRPr lang="en-AU" spc="7" dirty="0"/>
          </a:p>
        </p:txBody>
      </p:sp>
    </p:spTree>
    <p:extLst>
      <p:ext uri="{BB962C8B-B14F-4D97-AF65-F5344CB8AC3E}">
        <p14:creationId xmlns:p14="http://schemas.microsoft.com/office/powerpoint/2010/main" val="2151807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2081"/>
          </a:xfrm>
          <a:custGeom>
            <a:avLst/>
            <a:gdLst/>
            <a:ahLst/>
            <a:cxnLst/>
            <a:rect l="l" t="t" r="r" b="b"/>
            <a:pathLst>
              <a:path w="9144000" h="5145405">
                <a:moveTo>
                  <a:pt x="9144000" y="0"/>
                </a:moveTo>
                <a:lnTo>
                  <a:pt x="0" y="0"/>
                </a:lnTo>
                <a:lnTo>
                  <a:pt x="0" y="5145024"/>
                </a:lnTo>
                <a:lnTo>
                  <a:pt x="9144000" y="5145024"/>
                </a:lnTo>
                <a:lnTo>
                  <a:pt x="9144000" y="0"/>
                </a:lnTo>
                <a:close/>
              </a:path>
            </a:pathLst>
          </a:custGeom>
          <a:solidFill>
            <a:srgbClr val="EBFFC3">
              <a:alpha val="50195"/>
            </a:srgbClr>
          </a:solidFill>
        </p:spPr>
        <p:txBody>
          <a:bodyPr wrap="square" lIns="0" tIns="0" rIns="0" bIns="0" rtlCol="0"/>
          <a:lstStyle/>
          <a:p>
            <a:endParaRPr sz="2397"/>
          </a:p>
        </p:txBody>
      </p:sp>
      <p:sp>
        <p:nvSpPr>
          <p:cNvPr id="17" name="bg object 17"/>
          <p:cNvSpPr/>
          <p:nvPr/>
        </p:nvSpPr>
        <p:spPr>
          <a:xfrm>
            <a:off x="11306047" y="6056010"/>
            <a:ext cx="694943" cy="694084"/>
          </a:xfrm>
          <a:prstGeom prst="rect">
            <a:avLst/>
          </a:prstGeom>
          <a:blipFill>
            <a:blip r:embed="rId2" cstate="print"/>
            <a:stretch>
              <a:fillRect/>
            </a:stretch>
          </a:blipFill>
        </p:spPr>
        <p:txBody>
          <a:bodyPr wrap="square" lIns="0" tIns="0" rIns="0" bIns="0" rtlCol="0"/>
          <a:lstStyle/>
          <a:p>
            <a:endParaRPr sz="2397"/>
          </a:p>
        </p:txBody>
      </p:sp>
      <p:sp>
        <p:nvSpPr>
          <p:cNvPr id="2" name="Holder 2"/>
          <p:cNvSpPr>
            <a:spLocks noGrp="1"/>
          </p:cNvSpPr>
          <p:nvPr>
            <p:ph type="title"/>
          </p:nvPr>
        </p:nvSpPr>
        <p:spPr>
          <a:xfrm>
            <a:off x="790313" y="669834"/>
            <a:ext cx="10611375" cy="655692"/>
          </a:xfrm>
        </p:spPr>
        <p:txBody>
          <a:bodyPr lIns="0" tIns="0" rIns="0" bIns="0"/>
          <a:lstStyle>
            <a:lvl1pPr>
              <a:defRPr sz="4261" b="1" i="0">
                <a:solidFill>
                  <a:srgbClr val="231F2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5" name="Holder 5"/>
          <p:cNvSpPr>
            <a:spLocks noGrp="1"/>
          </p:cNvSpPr>
          <p:nvPr>
            <p:ph type="sldNum" sz="quarter" idx="7"/>
          </p:nvPr>
        </p:nvSpPr>
        <p:spPr/>
        <p:txBody>
          <a:bodyPr lIns="0" tIns="0" rIns="0" bIns="0"/>
          <a:lstStyle>
            <a:lvl1pPr>
              <a:defRPr sz="1998" b="0" i="0">
                <a:solidFill>
                  <a:srgbClr val="FF00E3"/>
                </a:solidFill>
                <a:latin typeface="Arial"/>
                <a:cs typeface="Arial"/>
              </a:defRPr>
            </a:lvl1pPr>
          </a:lstStyle>
          <a:p>
            <a:pPr marL="50738">
              <a:lnSpc>
                <a:spcPts val="2357"/>
              </a:lnSpc>
            </a:pPr>
            <a:fld id="{81D60167-4931-47E6-BA6A-407CBD079E47}" type="slidenum">
              <a:rPr lang="en-AU" spc="7" smtClean="0"/>
              <a:pPr marL="50738">
                <a:lnSpc>
                  <a:spcPts val="2357"/>
                </a:lnSpc>
              </a:pPr>
              <a:t>‹nr.›</a:t>
            </a:fld>
            <a:endParaRPr lang="en-AU" spc="7" dirty="0"/>
          </a:p>
        </p:txBody>
      </p:sp>
    </p:spTree>
    <p:extLst>
      <p:ext uri="{BB962C8B-B14F-4D97-AF65-F5344CB8AC3E}">
        <p14:creationId xmlns:p14="http://schemas.microsoft.com/office/powerpoint/2010/main" val="359181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4" name="Holder 4"/>
          <p:cNvSpPr>
            <a:spLocks noGrp="1"/>
          </p:cNvSpPr>
          <p:nvPr>
            <p:ph type="sldNum" sz="quarter" idx="7"/>
          </p:nvPr>
        </p:nvSpPr>
        <p:spPr/>
        <p:txBody>
          <a:bodyPr lIns="0" tIns="0" rIns="0" bIns="0"/>
          <a:lstStyle>
            <a:lvl1pPr>
              <a:defRPr sz="1998" b="0" i="0">
                <a:solidFill>
                  <a:srgbClr val="FF00E3"/>
                </a:solidFill>
                <a:latin typeface="Arial"/>
                <a:cs typeface="Arial"/>
              </a:defRPr>
            </a:lvl1pPr>
          </a:lstStyle>
          <a:p>
            <a:pPr marL="50738">
              <a:lnSpc>
                <a:spcPts val="2357"/>
              </a:lnSpc>
            </a:pPr>
            <a:fld id="{81D60167-4931-47E6-BA6A-407CBD079E47}" type="slidenum">
              <a:rPr lang="en-AU" spc="7" smtClean="0"/>
              <a:pPr marL="50738">
                <a:lnSpc>
                  <a:spcPts val="2357"/>
                </a:lnSpc>
              </a:pPr>
              <a:t>‹nr.›</a:t>
            </a:fld>
            <a:endParaRPr lang="en-AU" spc="7" dirty="0"/>
          </a:p>
        </p:txBody>
      </p:sp>
    </p:spTree>
    <p:extLst>
      <p:ext uri="{BB962C8B-B14F-4D97-AF65-F5344CB8AC3E}">
        <p14:creationId xmlns:p14="http://schemas.microsoft.com/office/powerpoint/2010/main" val="93762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30-6-2021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30-6-2021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30.xml"/><Relationship Id="rId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image" Target="../media/image6.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8.emf"/><Relationship Id="rId5" Type="http://schemas.openxmlformats.org/officeDocument/2006/relationships/theme" Target="../theme/theme12.xml"/><Relationship Id="rId4" Type="http://schemas.openxmlformats.org/officeDocument/2006/relationships/slideLayout" Target="../slideLayouts/slideLayout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1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9.jp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1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7.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20.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3.xml"/><Relationship Id="rId7"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27.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‹nr.›</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9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E70C0-8585-4F21-AA71-A149E8341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57D04F4-087F-4C31-B5CA-C24DBE69E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029BE79E-DD3A-4CB3-9F97-B3BAE0C8203B}"/>
              </a:ext>
            </a:extLst>
          </p:cNvPr>
          <p:cNvPicPr>
            <a:picLocks noChangeAspect="1"/>
          </p:cNvPicPr>
          <p:nvPr userDrawn="1"/>
        </p:nvPicPr>
        <p:blipFill>
          <a:blip r:embed="rId3"/>
          <a:stretch>
            <a:fillRect/>
          </a:stretch>
        </p:blipFill>
        <p:spPr>
          <a:xfrm>
            <a:off x="0" y="6249175"/>
            <a:ext cx="1038364" cy="608825"/>
          </a:xfrm>
          <a:prstGeom prst="rect">
            <a:avLst/>
          </a:prstGeom>
        </p:spPr>
      </p:pic>
      <p:pic>
        <p:nvPicPr>
          <p:cNvPr id="8" name="Picture 7">
            <a:extLst>
              <a:ext uri="{FF2B5EF4-FFF2-40B4-BE49-F238E27FC236}">
                <a16:creationId xmlns:a16="http://schemas.microsoft.com/office/drawing/2014/main" id="{0B7A71D7-219E-4B6C-A945-A389B3710698}"/>
              </a:ext>
            </a:extLst>
          </p:cNvPr>
          <p:cNvPicPr>
            <a:picLocks noChangeAspect="1"/>
          </p:cNvPicPr>
          <p:nvPr userDrawn="1"/>
        </p:nvPicPr>
        <p:blipFill>
          <a:blip r:embed="rId4"/>
          <a:stretch>
            <a:fillRect/>
          </a:stretch>
        </p:blipFill>
        <p:spPr>
          <a:xfrm>
            <a:off x="10251350" y="6480015"/>
            <a:ext cx="1804572" cy="377985"/>
          </a:xfrm>
          <a:prstGeom prst="rect">
            <a:avLst/>
          </a:prstGeom>
        </p:spPr>
      </p:pic>
      <p:sp>
        <p:nvSpPr>
          <p:cNvPr id="4" name="TextBox 3">
            <a:extLst>
              <a:ext uri="{FF2B5EF4-FFF2-40B4-BE49-F238E27FC236}">
                <a16:creationId xmlns:a16="http://schemas.microsoft.com/office/drawing/2014/main" id="{71613104-DD21-47CE-BC2A-40C21F27D1E7}"/>
              </a:ext>
            </a:extLst>
          </p:cNvPr>
          <p:cNvSpPr txBox="1"/>
          <p:nvPr userDrawn="1"/>
        </p:nvSpPr>
        <p:spPr>
          <a:xfrm>
            <a:off x="4038600" y="6537700"/>
            <a:ext cx="4114800"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D304F"/>
                </a:solidFill>
                <a:effectLst/>
                <a:uLnTx/>
                <a:uFillTx/>
                <a:latin typeface="Franca Book" panose="02010003040000000000" pitchFamily="50" charset="0"/>
                <a:ea typeface="+mn-ea"/>
                <a:cs typeface="+mn-cs"/>
              </a:rPr>
              <a:t>© 2020 Matter of Focus®</a:t>
            </a:r>
          </a:p>
        </p:txBody>
      </p:sp>
    </p:spTree>
    <p:extLst>
      <p:ext uri="{BB962C8B-B14F-4D97-AF65-F5344CB8AC3E}">
        <p14:creationId xmlns:p14="http://schemas.microsoft.com/office/powerpoint/2010/main" val="4139627809"/>
      </p:ext>
    </p:extLst>
  </p:cSld>
  <p:clrMap bg1="lt1" tx1="dk1" bg2="lt2" tx2="dk2" accent1="accent1" accent2="accent2" accent3="accent3" accent4="accent4" accent5="accent5" accent6="accent6" hlink="hlink" folHlink="folHlink"/>
  <p:sldLayoutIdLst>
    <p:sldLayoutId id="2147483687" r:id="rId1"/>
  </p:sldLayoutIdLst>
  <p:hf sldNum="0" hdr="0" dt="0"/>
  <p:txStyles>
    <p:titleStyle>
      <a:lvl1pPr algn="l" defTabSz="914400" rtl="0" eaLnBrk="1" latinLnBrk="0" hangingPunct="1">
        <a:lnSpc>
          <a:spcPct val="90000"/>
        </a:lnSpc>
        <a:spcBef>
          <a:spcPct val="0"/>
        </a:spcBef>
        <a:buNone/>
        <a:defRPr sz="4000" b="1" kern="1200">
          <a:solidFill>
            <a:srgbClr val="2D304F"/>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30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0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04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9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E70C0-8585-4F21-AA71-A149E8341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7D04F4-087F-4C31-B5CA-C24DBE69E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1867382-A04C-49D0-AAD8-3B1BD49CA6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2D304F"/>
                </a:solidFill>
                <a:latin typeface="Franca Book" panose="02010003040000000000" pitchFamily="50" charset="0"/>
              </a:defRPr>
            </a:lvl1pPr>
          </a:lstStyle>
          <a:p>
            <a:r>
              <a:rPr lang="en-GB"/>
              <a:t>© 2018 Matter of Focus®</a:t>
            </a:r>
          </a:p>
        </p:txBody>
      </p:sp>
      <p:pic>
        <p:nvPicPr>
          <p:cNvPr id="7" name="Picture 6">
            <a:extLst>
              <a:ext uri="{FF2B5EF4-FFF2-40B4-BE49-F238E27FC236}">
                <a16:creationId xmlns:a16="http://schemas.microsoft.com/office/drawing/2014/main" id="{029BE79E-DD3A-4CB3-9F97-B3BAE0C8203B}"/>
              </a:ext>
            </a:extLst>
          </p:cNvPr>
          <p:cNvPicPr>
            <a:picLocks noChangeAspect="1"/>
          </p:cNvPicPr>
          <p:nvPr userDrawn="1"/>
        </p:nvPicPr>
        <p:blipFill>
          <a:blip r:embed="rId4"/>
          <a:stretch>
            <a:fillRect/>
          </a:stretch>
        </p:blipFill>
        <p:spPr>
          <a:xfrm>
            <a:off x="0" y="6235200"/>
            <a:ext cx="1038364" cy="608825"/>
          </a:xfrm>
          <a:prstGeom prst="rect">
            <a:avLst/>
          </a:prstGeom>
        </p:spPr>
      </p:pic>
      <p:pic>
        <p:nvPicPr>
          <p:cNvPr id="8" name="Picture 7">
            <a:extLst>
              <a:ext uri="{FF2B5EF4-FFF2-40B4-BE49-F238E27FC236}">
                <a16:creationId xmlns:a16="http://schemas.microsoft.com/office/drawing/2014/main" id="{0B7A71D7-219E-4B6C-A945-A389B3710698}"/>
              </a:ext>
            </a:extLst>
          </p:cNvPr>
          <p:cNvPicPr>
            <a:picLocks noChangeAspect="1"/>
          </p:cNvPicPr>
          <p:nvPr userDrawn="1"/>
        </p:nvPicPr>
        <p:blipFill>
          <a:blip r:embed="rId5"/>
          <a:stretch>
            <a:fillRect/>
          </a:stretch>
        </p:blipFill>
        <p:spPr>
          <a:xfrm>
            <a:off x="10356052" y="6356350"/>
            <a:ext cx="1804572" cy="377985"/>
          </a:xfrm>
          <a:prstGeom prst="rect">
            <a:avLst/>
          </a:prstGeom>
        </p:spPr>
      </p:pic>
    </p:spTree>
    <p:extLst>
      <p:ext uri="{BB962C8B-B14F-4D97-AF65-F5344CB8AC3E}">
        <p14:creationId xmlns:p14="http://schemas.microsoft.com/office/powerpoint/2010/main" val="3645199081"/>
      </p:ext>
    </p:extLst>
  </p:cSld>
  <p:clrMap bg1="lt1" tx1="dk1" bg2="lt2" tx2="dk2" accent1="accent1" accent2="accent2" accent3="accent3" accent4="accent4" accent5="accent5" accent6="accent6" hlink="hlink" folHlink="folHlink"/>
  <p:sldLayoutIdLst>
    <p:sldLayoutId id="2147483689" r:id="rId1"/>
    <p:sldLayoutId id="2147483690" r:id="rId2"/>
  </p:sldLayoutIdLst>
  <p:hf sldNum="0" hdr="0" dt="0"/>
  <p:txStyles>
    <p:titleStyle>
      <a:lvl1pPr algn="l" defTabSz="914400" rtl="0" eaLnBrk="1" latinLnBrk="0" hangingPunct="1">
        <a:lnSpc>
          <a:spcPct val="90000"/>
        </a:lnSpc>
        <a:spcBef>
          <a:spcPct val="0"/>
        </a:spcBef>
        <a:buNone/>
        <a:defRPr sz="4000" b="1" kern="1200">
          <a:solidFill>
            <a:srgbClr val="2D304F"/>
          </a:solidFill>
          <a:latin typeface="Franca Book" panose="0201000304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304F"/>
          </a:solidFill>
          <a:latin typeface="Franca Book" panose="0201000304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04F"/>
          </a:solidFill>
          <a:latin typeface="Franca Book" panose="0201000304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04F"/>
          </a:solidFill>
          <a:latin typeface="Franca Book" panose="0201000304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9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D1234-E01B-47E2-96C6-0EB27B10FA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80E1C-0485-46CB-8DAC-01DE9B5F49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A38222CC-E119-4B0D-A264-CB2A23086432}"/>
              </a:ext>
            </a:extLst>
          </p:cNvPr>
          <p:cNvPicPr>
            <a:picLocks noChangeAspect="1"/>
          </p:cNvPicPr>
          <p:nvPr userDrawn="1"/>
        </p:nvPicPr>
        <p:blipFill>
          <a:blip r:embed="rId6"/>
          <a:stretch>
            <a:fillRect/>
          </a:stretch>
        </p:blipFill>
        <p:spPr>
          <a:xfrm>
            <a:off x="0" y="3971757"/>
            <a:ext cx="12192000" cy="2205206"/>
          </a:xfrm>
          <a:prstGeom prst="rect">
            <a:avLst/>
          </a:prstGeom>
        </p:spPr>
      </p:pic>
      <p:pic>
        <p:nvPicPr>
          <p:cNvPr id="8" name="Picture 7">
            <a:extLst>
              <a:ext uri="{FF2B5EF4-FFF2-40B4-BE49-F238E27FC236}">
                <a16:creationId xmlns:a16="http://schemas.microsoft.com/office/drawing/2014/main" id="{5C8FE430-F63E-463F-BDC6-3BE1953E284F}"/>
              </a:ext>
            </a:extLst>
          </p:cNvPr>
          <p:cNvPicPr>
            <a:picLocks noChangeAspect="1"/>
          </p:cNvPicPr>
          <p:nvPr userDrawn="1"/>
        </p:nvPicPr>
        <p:blipFill>
          <a:blip r:embed="rId7"/>
          <a:stretch>
            <a:fillRect/>
          </a:stretch>
        </p:blipFill>
        <p:spPr>
          <a:xfrm>
            <a:off x="0" y="6249600"/>
            <a:ext cx="1036410" cy="609653"/>
          </a:xfrm>
          <a:prstGeom prst="rect">
            <a:avLst/>
          </a:prstGeom>
        </p:spPr>
      </p:pic>
      <p:pic>
        <p:nvPicPr>
          <p:cNvPr id="9" name="Picture 8">
            <a:extLst>
              <a:ext uri="{FF2B5EF4-FFF2-40B4-BE49-F238E27FC236}">
                <a16:creationId xmlns:a16="http://schemas.microsoft.com/office/drawing/2014/main" id="{B037495D-FDCD-4719-9B03-0DA24C20D870}"/>
              </a:ext>
            </a:extLst>
          </p:cNvPr>
          <p:cNvPicPr>
            <a:picLocks noChangeAspect="1"/>
          </p:cNvPicPr>
          <p:nvPr userDrawn="1"/>
        </p:nvPicPr>
        <p:blipFill>
          <a:blip r:embed="rId8"/>
          <a:stretch>
            <a:fillRect/>
          </a:stretch>
        </p:blipFill>
        <p:spPr>
          <a:xfrm>
            <a:off x="10252800" y="6480000"/>
            <a:ext cx="1804572" cy="377985"/>
          </a:xfrm>
          <a:prstGeom prst="rect">
            <a:avLst/>
          </a:prstGeom>
        </p:spPr>
      </p:pic>
      <p:sp>
        <p:nvSpPr>
          <p:cNvPr id="10" name="Footer Placeholder 4">
            <a:extLst>
              <a:ext uri="{FF2B5EF4-FFF2-40B4-BE49-F238E27FC236}">
                <a16:creationId xmlns:a16="http://schemas.microsoft.com/office/drawing/2014/main" id="{A345E29A-F1F2-408E-919D-8ED18DA3B09B}"/>
              </a:ext>
            </a:extLst>
          </p:cNvPr>
          <p:cNvSpPr txBox="1">
            <a:spLocks/>
          </p:cNvSpPr>
          <p:nvPr userDrawn="1"/>
        </p:nvSpPr>
        <p:spPr>
          <a:xfrm>
            <a:off x="4039200" y="648000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2D304F"/>
                </a:solidFill>
                <a:latin typeface="Franca Book" panose="0201000304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2021 Matter of Focus®</a:t>
            </a:r>
          </a:p>
        </p:txBody>
      </p:sp>
    </p:spTree>
    <p:extLst>
      <p:ext uri="{BB962C8B-B14F-4D97-AF65-F5344CB8AC3E}">
        <p14:creationId xmlns:p14="http://schemas.microsoft.com/office/powerpoint/2010/main" val="133835963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hf sldNum="0" hdr="0" dt="0"/>
  <p:txStyles>
    <p:titleStyle>
      <a:lvl1pPr algn="l" defTabSz="914400" rtl="0" eaLnBrk="1" latinLnBrk="0" hangingPunct="1">
        <a:lnSpc>
          <a:spcPct val="90000"/>
        </a:lnSpc>
        <a:spcBef>
          <a:spcPct val="0"/>
        </a:spcBef>
        <a:buNone/>
        <a:defRPr sz="4400" b="1" kern="1200">
          <a:solidFill>
            <a:srgbClr val="2D304F"/>
          </a:solidFill>
          <a:latin typeface="Franca Book" panose="0201000304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304F"/>
          </a:solidFill>
          <a:latin typeface="Franca Book" panose="0201000304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04F"/>
          </a:solidFill>
          <a:latin typeface="Franca Book" panose="0201000304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04F"/>
          </a:solidFill>
          <a:latin typeface="Franca Book" panose="0201000304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0A061-CD05-4DD2-BD6C-C0A6E7B7931E}" type="datetimeFigureOut">
              <a:rPr lang="en-US" smtClean="0"/>
              <a:t>6/30/2021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80127-2E4F-4720-A546-49D7111EBC0C}" type="slidenum">
              <a:rPr lang="en-US" smtClean="0"/>
              <a:t>‹nr.›</a:t>
            </a:fld>
            <a:endParaRPr lang="en-US" dirty="0"/>
          </a:p>
        </p:txBody>
      </p:sp>
    </p:spTree>
    <p:extLst>
      <p:ext uri="{BB962C8B-B14F-4D97-AF65-F5344CB8AC3E}">
        <p14:creationId xmlns:p14="http://schemas.microsoft.com/office/powerpoint/2010/main" val="8929025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0313" y="669834"/>
            <a:ext cx="10611375" cy="492443"/>
          </a:xfrm>
          <a:prstGeom prst="rect">
            <a:avLst/>
          </a:prstGeom>
        </p:spPr>
        <p:txBody>
          <a:bodyPr wrap="square" lIns="0" tIns="0" rIns="0" bIns="0">
            <a:spAutoFit/>
          </a:bodyPr>
          <a:lstStyle>
            <a:lvl1pPr>
              <a:defRPr sz="3200" b="1" i="0">
                <a:solidFill>
                  <a:srgbClr val="231F23"/>
                </a:solidFill>
                <a:latin typeface="Arial"/>
                <a:cs typeface="Arial"/>
              </a:defRPr>
            </a:lvl1pPr>
          </a:lstStyle>
          <a:p>
            <a:endParaRPr/>
          </a:p>
        </p:txBody>
      </p:sp>
      <p:sp>
        <p:nvSpPr>
          <p:cNvPr id="3" name="Holder 3"/>
          <p:cNvSpPr>
            <a:spLocks noGrp="1"/>
          </p:cNvSpPr>
          <p:nvPr>
            <p:ph type="body" idx="1"/>
          </p:nvPr>
        </p:nvSpPr>
        <p:spPr>
          <a:xfrm>
            <a:off x="369653" y="2250472"/>
            <a:ext cx="11452691" cy="553998"/>
          </a:xfrm>
          <a:prstGeom prst="rect">
            <a:avLst/>
          </a:prstGeom>
        </p:spPr>
        <p:txBody>
          <a:bodyPr wrap="square" lIns="0" tIns="0" rIns="0" bIns="0">
            <a:spAutoFit/>
          </a:bodyPr>
          <a:lstStyle>
            <a:lvl1pPr>
              <a:defRPr sz="3600" b="1" i="0">
                <a:solidFill>
                  <a:srgbClr val="FF00E3"/>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6" name="Holder 6"/>
          <p:cNvSpPr>
            <a:spLocks noGrp="1"/>
          </p:cNvSpPr>
          <p:nvPr>
            <p:ph type="sldNum" sz="quarter" idx="7"/>
          </p:nvPr>
        </p:nvSpPr>
        <p:spPr>
          <a:xfrm>
            <a:off x="10844785" y="6407930"/>
            <a:ext cx="386927" cy="596958"/>
          </a:xfrm>
          <a:prstGeom prst="rect">
            <a:avLst/>
          </a:prstGeom>
        </p:spPr>
        <p:txBody>
          <a:bodyPr wrap="square" lIns="0" tIns="0" rIns="0" bIns="0">
            <a:spAutoFit/>
          </a:bodyPr>
          <a:lstStyle>
            <a:lvl1pPr>
              <a:defRPr sz="1998" b="0" i="0">
                <a:solidFill>
                  <a:srgbClr val="FF00E3"/>
                </a:solidFill>
                <a:latin typeface="Arial"/>
                <a:cs typeface="Arial"/>
              </a:defRPr>
            </a:lvl1pPr>
          </a:lstStyle>
          <a:p>
            <a:pPr marL="50738">
              <a:lnSpc>
                <a:spcPts val="2357"/>
              </a:lnSpc>
            </a:pPr>
            <a:fld id="{81D60167-4931-47E6-BA6A-407CBD079E47}" type="slidenum">
              <a:rPr lang="en-AU" spc="7" smtClean="0"/>
              <a:pPr marL="50738">
                <a:lnSpc>
                  <a:spcPts val="2357"/>
                </a:lnSpc>
              </a:pPr>
              <a:t>‹nr.›</a:t>
            </a:fld>
            <a:endParaRPr lang="en-AU" spc="7" dirty="0"/>
          </a:p>
        </p:txBody>
      </p:sp>
    </p:spTree>
    <p:extLst>
      <p:ext uri="{BB962C8B-B14F-4D97-AF65-F5344CB8AC3E}">
        <p14:creationId xmlns:p14="http://schemas.microsoft.com/office/powerpoint/2010/main" val="23271942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defRPr>
          <a:latin typeface="+mj-lt"/>
          <a:ea typeface="+mj-ea"/>
          <a:cs typeface="+mj-cs"/>
        </a:defRPr>
      </a:lvl1pPr>
    </p:titleStyle>
    <p:body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0058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700E7-9822-40D8-ACED-27591ABFA0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40B44-B6C6-4CEB-8D4E-87DB4A12A1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15B55D4B-8CEB-45C4-8ACE-FC05A7D7B8FE}"/>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rgbClr val="FFD630"/>
                </a:solidFill>
                <a:latin typeface="Franca SemiBold" panose="02010003040000000000" pitchFamily="50" charset="0"/>
              </a:defRPr>
            </a:lvl1pPr>
          </a:lstStyle>
          <a:p>
            <a:r>
              <a:rPr lang="en-GB" dirty="0"/>
              <a:t>© 2021 Matter of Focus®</a:t>
            </a:r>
          </a:p>
        </p:txBody>
      </p:sp>
      <p:pic>
        <p:nvPicPr>
          <p:cNvPr id="7" name="Picture 6">
            <a:extLst>
              <a:ext uri="{FF2B5EF4-FFF2-40B4-BE49-F238E27FC236}">
                <a16:creationId xmlns:a16="http://schemas.microsoft.com/office/drawing/2014/main" id="{07AF0458-53FA-432D-8295-F0F93626CD7A}"/>
              </a:ext>
            </a:extLst>
          </p:cNvPr>
          <p:cNvPicPr>
            <a:picLocks noChangeAspect="1"/>
          </p:cNvPicPr>
          <p:nvPr userDrawn="1"/>
        </p:nvPicPr>
        <p:blipFill>
          <a:blip r:embed="rId5"/>
          <a:stretch>
            <a:fillRect/>
          </a:stretch>
        </p:blipFill>
        <p:spPr>
          <a:xfrm>
            <a:off x="9762527" y="5341899"/>
            <a:ext cx="2505673" cy="1700931"/>
          </a:xfrm>
          <a:prstGeom prst="rect">
            <a:avLst/>
          </a:prstGeom>
        </p:spPr>
      </p:pic>
      <p:pic>
        <p:nvPicPr>
          <p:cNvPr id="8" name="Picture 7">
            <a:extLst>
              <a:ext uri="{FF2B5EF4-FFF2-40B4-BE49-F238E27FC236}">
                <a16:creationId xmlns:a16="http://schemas.microsoft.com/office/drawing/2014/main" id="{754FEBA6-BDC9-4CC2-9B62-AE640217ECD6}"/>
              </a:ext>
            </a:extLst>
          </p:cNvPr>
          <p:cNvPicPr>
            <a:picLocks noChangeAspect="1"/>
          </p:cNvPicPr>
          <p:nvPr userDrawn="1"/>
        </p:nvPicPr>
        <p:blipFill>
          <a:blip r:embed="rId6"/>
          <a:stretch>
            <a:fillRect/>
          </a:stretch>
        </p:blipFill>
        <p:spPr>
          <a:xfrm>
            <a:off x="169131" y="6374927"/>
            <a:ext cx="2868276" cy="601019"/>
          </a:xfrm>
          <a:prstGeom prst="rect">
            <a:avLst/>
          </a:prstGeom>
        </p:spPr>
      </p:pic>
    </p:spTree>
    <p:extLst>
      <p:ext uri="{BB962C8B-B14F-4D97-AF65-F5344CB8AC3E}">
        <p14:creationId xmlns:p14="http://schemas.microsoft.com/office/powerpoint/2010/main" val="2883220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dt="0"/>
  <p:txStyles>
    <p:titleStyle>
      <a:lvl1pPr algn="l" defTabSz="914400" rtl="0" eaLnBrk="1" latinLnBrk="0" hangingPunct="1">
        <a:lnSpc>
          <a:spcPct val="90000"/>
        </a:lnSpc>
        <a:spcBef>
          <a:spcPct val="0"/>
        </a:spcBef>
        <a:buNone/>
        <a:defRPr sz="4400" b="1" kern="1200">
          <a:solidFill>
            <a:srgbClr val="FFD630"/>
          </a:solidFill>
          <a:latin typeface="Franca Book" panose="0201000304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D630"/>
          </a:solidFill>
          <a:latin typeface="Franca Book" panose="0201000304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D630"/>
          </a:solidFill>
          <a:latin typeface="Franca Book" panose="0201000304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D630"/>
          </a:solidFill>
          <a:latin typeface="Franca Book" panose="0201000304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D630"/>
          </a:solidFill>
          <a:latin typeface="Franca Book" panose="0201000304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D630"/>
          </a:solidFill>
          <a:latin typeface="Franca Book" panose="0201000304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9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E70C0-8585-4F21-AA71-A149E8341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7D04F4-087F-4C31-B5CA-C24DBE69E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6AF43E7D-8BB9-4092-93D0-2DDDC04CEE48}"/>
              </a:ext>
            </a:extLst>
          </p:cNvPr>
          <p:cNvPicPr>
            <a:picLocks noChangeAspect="1"/>
          </p:cNvPicPr>
          <p:nvPr userDrawn="1"/>
        </p:nvPicPr>
        <p:blipFill>
          <a:blip r:embed="rId4"/>
          <a:stretch>
            <a:fillRect/>
          </a:stretch>
        </p:blipFill>
        <p:spPr>
          <a:xfrm>
            <a:off x="0" y="14676"/>
            <a:ext cx="12192000" cy="6858000"/>
          </a:xfrm>
          <a:prstGeom prst="rect">
            <a:avLst/>
          </a:prstGeom>
        </p:spPr>
      </p:pic>
      <p:sp>
        <p:nvSpPr>
          <p:cNvPr id="5" name="Footer Placeholder 4">
            <a:extLst>
              <a:ext uri="{FF2B5EF4-FFF2-40B4-BE49-F238E27FC236}">
                <a16:creationId xmlns:a16="http://schemas.microsoft.com/office/drawing/2014/main" id="{81867382-A04C-49D0-AAD8-3B1BD49CA642}"/>
              </a:ext>
            </a:extLst>
          </p:cNvPr>
          <p:cNvSpPr>
            <a:spLocks noGrp="1"/>
          </p:cNvSpPr>
          <p:nvPr>
            <p:ph type="ftr" sz="quarter" idx="3"/>
          </p:nvPr>
        </p:nvSpPr>
        <p:spPr>
          <a:xfrm>
            <a:off x="4038600" y="6480000"/>
            <a:ext cx="4114800" cy="363600"/>
          </a:xfrm>
          <a:prstGeom prst="rect">
            <a:avLst/>
          </a:prstGeom>
        </p:spPr>
        <p:txBody>
          <a:bodyPr vert="horz" lIns="91440" tIns="45720" rIns="91440" bIns="45720" rtlCol="0" anchor="ctr"/>
          <a:lstStyle>
            <a:lvl1pPr algn="ctr">
              <a:defRPr sz="1200">
                <a:solidFill>
                  <a:srgbClr val="2D304F"/>
                </a:solidFill>
                <a:latin typeface="Franca Book" panose="0201000304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 2021 Matter of Focus®</a:t>
            </a:r>
            <a:endParaRPr kumimoji="0" lang="en-GB" sz="1200" b="0" i="0" u="none" strike="noStrike" kern="1200" cap="none" spc="0" normalizeH="0" baseline="0" noProof="0" dirty="0">
              <a:ln>
                <a:noFill/>
              </a:ln>
              <a:solidFill>
                <a:srgbClr val="2D304F"/>
              </a:solidFill>
              <a:effectLst/>
              <a:uLnTx/>
              <a:uFillTx/>
              <a:latin typeface="Franca Book" panose="02010003040000000000" pitchFamily="50" charset="0"/>
              <a:ea typeface="+mn-ea"/>
              <a:cs typeface="+mn-cs"/>
            </a:endParaRPr>
          </a:p>
        </p:txBody>
      </p:sp>
      <p:pic>
        <p:nvPicPr>
          <p:cNvPr id="7" name="Picture 6">
            <a:extLst>
              <a:ext uri="{FF2B5EF4-FFF2-40B4-BE49-F238E27FC236}">
                <a16:creationId xmlns:a16="http://schemas.microsoft.com/office/drawing/2014/main" id="{029BE79E-DD3A-4CB3-9F97-B3BAE0C8203B}"/>
              </a:ext>
            </a:extLst>
          </p:cNvPr>
          <p:cNvPicPr>
            <a:picLocks noChangeAspect="1"/>
          </p:cNvPicPr>
          <p:nvPr userDrawn="1"/>
        </p:nvPicPr>
        <p:blipFill>
          <a:blip r:embed="rId5"/>
          <a:stretch>
            <a:fillRect/>
          </a:stretch>
        </p:blipFill>
        <p:spPr>
          <a:xfrm>
            <a:off x="0" y="6249175"/>
            <a:ext cx="1038364" cy="608825"/>
          </a:xfrm>
          <a:prstGeom prst="rect">
            <a:avLst/>
          </a:prstGeom>
        </p:spPr>
      </p:pic>
      <p:pic>
        <p:nvPicPr>
          <p:cNvPr id="8" name="Picture 7">
            <a:extLst>
              <a:ext uri="{FF2B5EF4-FFF2-40B4-BE49-F238E27FC236}">
                <a16:creationId xmlns:a16="http://schemas.microsoft.com/office/drawing/2014/main" id="{0B7A71D7-219E-4B6C-A945-A389B3710698}"/>
              </a:ext>
            </a:extLst>
          </p:cNvPr>
          <p:cNvPicPr>
            <a:picLocks noChangeAspect="1"/>
          </p:cNvPicPr>
          <p:nvPr userDrawn="1"/>
        </p:nvPicPr>
        <p:blipFill>
          <a:blip r:embed="rId6"/>
          <a:stretch>
            <a:fillRect/>
          </a:stretch>
        </p:blipFill>
        <p:spPr>
          <a:xfrm>
            <a:off x="10251350" y="6480000"/>
            <a:ext cx="1804572" cy="377985"/>
          </a:xfrm>
          <a:prstGeom prst="rect">
            <a:avLst/>
          </a:prstGeom>
        </p:spPr>
      </p:pic>
    </p:spTree>
    <p:extLst>
      <p:ext uri="{BB962C8B-B14F-4D97-AF65-F5344CB8AC3E}">
        <p14:creationId xmlns:p14="http://schemas.microsoft.com/office/powerpoint/2010/main" val="407037641"/>
      </p:ext>
    </p:extLst>
  </p:cSld>
  <p:clrMap bg1="lt1" tx1="dk1" bg2="lt2" tx2="dk2" accent1="accent1" accent2="accent2" accent3="accent3" accent4="accent4" accent5="accent5" accent6="accent6" hlink="hlink" folHlink="folHlink"/>
  <p:sldLayoutIdLst>
    <p:sldLayoutId id="2147483665" r:id="rId1"/>
    <p:sldLayoutId id="2147483666" r:id="rId2"/>
  </p:sldLayoutIdLst>
  <p:hf sldNum="0" hdr="0" dt="0"/>
  <p:txStyles>
    <p:titleStyle>
      <a:lvl1pPr algn="l" defTabSz="914400" rtl="0" eaLnBrk="1" latinLnBrk="0" hangingPunct="1">
        <a:lnSpc>
          <a:spcPct val="90000"/>
        </a:lnSpc>
        <a:spcBef>
          <a:spcPct val="0"/>
        </a:spcBef>
        <a:buNone/>
        <a:defRPr sz="4000" b="1" kern="1200">
          <a:solidFill>
            <a:srgbClr val="2D304F"/>
          </a:solidFill>
          <a:latin typeface="Franca Book" panose="0201000304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304F"/>
          </a:solidFill>
          <a:latin typeface="Franca Book" panose="0201000304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04F"/>
          </a:solidFill>
          <a:latin typeface="Franca Book" panose="0201000304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04F"/>
          </a:solidFill>
          <a:latin typeface="Franca Book" panose="0201000304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9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E70C0-8585-4F21-AA71-A149E8341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7D04F4-087F-4C31-B5CA-C24DBE69E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029BE79E-DD3A-4CB3-9F97-B3BAE0C8203B}"/>
              </a:ext>
            </a:extLst>
          </p:cNvPr>
          <p:cNvPicPr>
            <a:picLocks noChangeAspect="1"/>
          </p:cNvPicPr>
          <p:nvPr userDrawn="1"/>
        </p:nvPicPr>
        <p:blipFill>
          <a:blip r:embed="rId3"/>
          <a:stretch>
            <a:fillRect/>
          </a:stretch>
        </p:blipFill>
        <p:spPr>
          <a:xfrm>
            <a:off x="0" y="6249175"/>
            <a:ext cx="1038364" cy="608825"/>
          </a:xfrm>
          <a:prstGeom prst="rect">
            <a:avLst/>
          </a:prstGeom>
        </p:spPr>
      </p:pic>
      <p:pic>
        <p:nvPicPr>
          <p:cNvPr id="8" name="Picture 7">
            <a:extLst>
              <a:ext uri="{FF2B5EF4-FFF2-40B4-BE49-F238E27FC236}">
                <a16:creationId xmlns:a16="http://schemas.microsoft.com/office/drawing/2014/main" id="{0B7A71D7-219E-4B6C-A945-A389B3710698}"/>
              </a:ext>
            </a:extLst>
          </p:cNvPr>
          <p:cNvPicPr>
            <a:picLocks noChangeAspect="1"/>
          </p:cNvPicPr>
          <p:nvPr userDrawn="1"/>
        </p:nvPicPr>
        <p:blipFill>
          <a:blip r:embed="rId4"/>
          <a:stretch>
            <a:fillRect/>
          </a:stretch>
        </p:blipFill>
        <p:spPr>
          <a:xfrm>
            <a:off x="10251350" y="6480015"/>
            <a:ext cx="1804572" cy="377985"/>
          </a:xfrm>
          <a:prstGeom prst="rect">
            <a:avLst/>
          </a:prstGeom>
        </p:spPr>
      </p:pic>
      <p:sp>
        <p:nvSpPr>
          <p:cNvPr id="9" name="Footer Placeholder 4">
            <a:extLst>
              <a:ext uri="{FF2B5EF4-FFF2-40B4-BE49-F238E27FC236}">
                <a16:creationId xmlns:a16="http://schemas.microsoft.com/office/drawing/2014/main" id="{8185B781-1462-4C45-8185-25BE2AC71F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 2021 Matter of Focus®</a:t>
            </a:r>
          </a:p>
        </p:txBody>
      </p:sp>
    </p:spTree>
    <p:extLst>
      <p:ext uri="{BB962C8B-B14F-4D97-AF65-F5344CB8AC3E}">
        <p14:creationId xmlns:p14="http://schemas.microsoft.com/office/powerpoint/2010/main" val="2507701910"/>
      </p:ext>
    </p:extLst>
  </p:cSld>
  <p:clrMap bg1="lt1" tx1="dk1" bg2="lt2" tx2="dk2" accent1="accent1" accent2="accent2" accent3="accent3" accent4="accent4" accent5="accent5" accent6="accent6" hlink="hlink" folHlink="folHlink"/>
  <p:sldLayoutIdLst>
    <p:sldLayoutId id="2147483668" r:id="rId1"/>
  </p:sldLayoutIdLst>
  <p:hf sldNum="0" hdr="0" dt="0"/>
  <p:txStyles>
    <p:titleStyle>
      <a:lvl1pPr algn="l" defTabSz="914400" rtl="0" eaLnBrk="1" latinLnBrk="0" hangingPunct="1">
        <a:lnSpc>
          <a:spcPct val="90000"/>
        </a:lnSpc>
        <a:spcBef>
          <a:spcPct val="0"/>
        </a:spcBef>
        <a:buNone/>
        <a:defRPr sz="4000" b="1" kern="1200">
          <a:solidFill>
            <a:srgbClr val="2D304F"/>
          </a:solidFill>
          <a:latin typeface="Franca Book" panose="0201000304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304F"/>
          </a:solidFill>
          <a:latin typeface="Franca Book" panose="0201000304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04F"/>
          </a:solidFill>
          <a:latin typeface="Franca Book" panose="0201000304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04F"/>
          </a:solidFill>
          <a:latin typeface="Franca Book" panose="0201000304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9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164901-C1C1-439E-84C9-9E1317C864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333F85-339F-4188-B80C-9434C8834E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4B3B5A3-CB87-4E08-9CEE-DBC7141A6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 2018 Matter of Focus®</a:t>
            </a:r>
          </a:p>
        </p:txBody>
      </p:sp>
      <p:pic>
        <p:nvPicPr>
          <p:cNvPr id="7" name="Picture 6">
            <a:extLst>
              <a:ext uri="{FF2B5EF4-FFF2-40B4-BE49-F238E27FC236}">
                <a16:creationId xmlns:a16="http://schemas.microsoft.com/office/drawing/2014/main" id="{73467DBF-FCC5-4CE3-ABE7-826E29FE3C36}"/>
              </a:ext>
            </a:extLst>
          </p:cNvPr>
          <p:cNvPicPr>
            <a:picLocks noChangeAspect="1"/>
          </p:cNvPicPr>
          <p:nvPr userDrawn="1"/>
        </p:nvPicPr>
        <p:blipFill>
          <a:blip r:embed="rId4"/>
          <a:stretch>
            <a:fillRect/>
          </a:stretch>
        </p:blipFill>
        <p:spPr>
          <a:xfrm>
            <a:off x="0" y="6176963"/>
            <a:ext cx="1036410" cy="609653"/>
          </a:xfrm>
          <a:prstGeom prst="rect">
            <a:avLst/>
          </a:prstGeom>
        </p:spPr>
      </p:pic>
      <p:pic>
        <p:nvPicPr>
          <p:cNvPr id="8" name="Picture 7">
            <a:extLst>
              <a:ext uri="{FF2B5EF4-FFF2-40B4-BE49-F238E27FC236}">
                <a16:creationId xmlns:a16="http://schemas.microsoft.com/office/drawing/2014/main" id="{3FB819EC-D4D2-4ACE-A907-90AC1C7127E5}"/>
              </a:ext>
            </a:extLst>
          </p:cNvPr>
          <p:cNvPicPr>
            <a:picLocks noChangeAspect="1"/>
          </p:cNvPicPr>
          <p:nvPr userDrawn="1"/>
        </p:nvPicPr>
        <p:blipFill>
          <a:blip r:embed="rId5"/>
          <a:stretch>
            <a:fillRect/>
          </a:stretch>
        </p:blipFill>
        <p:spPr>
          <a:xfrm>
            <a:off x="10370831" y="6343490"/>
            <a:ext cx="1804572" cy="377985"/>
          </a:xfrm>
          <a:prstGeom prst="rect">
            <a:avLst/>
          </a:prstGeom>
        </p:spPr>
      </p:pic>
      <p:pic>
        <p:nvPicPr>
          <p:cNvPr id="9" name="Picture 8">
            <a:extLst>
              <a:ext uri="{FF2B5EF4-FFF2-40B4-BE49-F238E27FC236}">
                <a16:creationId xmlns:a16="http://schemas.microsoft.com/office/drawing/2014/main" id="{B741C202-7E16-42B6-AE8C-BFE61ECB937F}"/>
              </a:ext>
            </a:extLst>
          </p:cNvPr>
          <p:cNvPicPr>
            <a:picLocks noChangeAspect="1"/>
          </p:cNvPicPr>
          <p:nvPr userDrawn="1"/>
        </p:nvPicPr>
        <p:blipFill>
          <a:blip r:embed="rId6"/>
          <a:stretch>
            <a:fillRect/>
          </a:stretch>
        </p:blipFill>
        <p:spPr>
          <a:xfrm>
            <a:off x="8975003" y="-1"/>
            <a:ext cx="2959274" cy="6858000"/>
          </a:xfrm>
          <a:prstGeom prst="rect">
            <a:avLst/>
          </a:prstGeom>
        </p:spPr>
      </p:pic>
    </p:spTree>
    <p:extLst>
      <p:ext uri="{BB962C8B-B14F-4D97-AF65-F5344CB8AC3E}">
        <p14:creationId xmlns:p14="http://schemas.microsoft.com/office/powerpoint/2010/main" val="571395378"/>
      </p:ext>
    </p:extLst>
  </p:cSld>
  <p:clrMap bg1="lt1" tx1="dk1" bg2="lt2" tx2="dk2" accent1="accent1" accent2="accent2" accent3="accent3" accent4="accent4" accent5="accent5" accent6="accent6" hlink="hlink" folHlink="folHlink"/>
  <p:sldLayoutIdLst>
    <p:sldLayoutId id="2147483670" r:id="rId1"/>
    <p:sldLayoutId id="2147483671" r:id="rId2"/>
  </p:sldLayoutIdLst>
  <p:hf sldNum="0" hdr="0" dt="0"/>
  <p:txStyles>
    <p:titleStyle>
      <a:lvl1pPr algn="l" defTabSz="914400" rtl="0" eaLnBrk="1" latinLnBrk="0" hangingPunct="1">
        <a:lnSpc>
          <a:spcPct val="90000"/>
        </a:lnSpc>
        <a:spcBef>
          <a:spcPct val="0"/>
        </a:spcBef>
        <a:buNone/>
        <a:defRPr sz="4400" b="1" kern="1200">
          <a:solidFill>
            <a:srgbClr val="2D304F"/>
          </a:solidFill>
          <a:latin typeface="Franca Book" panose="0201000304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304F"/>
          </a:solidFill>
          <a:latin typeface="Franca Book" panose="0201000304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04F"/>
          </a:solidFill>
          <a:latin typeface="Franca Book" panose="0201000304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04F"/>
          </a:solidFill>
          <a:latin typeface="Franca Book" panose="0201000304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9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E70C0-8585-4F21-AA71-A149E8341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7D04F4-087F-4C31-B5CA-C24DBE69E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81867382-A04C-49D0-AAD8-3B1BD49CA642}"/>
              </a:ext>
            </a:extLst>
          </p:cNvPr>
          <p:cNvSpPr>
            <a:spLocks noGrp="1"/>
          </p:cNvSpPr>
          <p:nvPr>
            <p:ph type="ftr" sz="quarter" idx="3"/>
          </p:nvPr>
        </p:nvSpPr>
        <p:spPr>
          <a:xfrm>
            <a:off x="4038600" y="6480015"/>
            <a:ext cx="4114800" cy="365125"/>
          </a:xfrm>
          <a:prstGeom prst="rect">
            <a:avLst/>
          </a:prstGeom>
        </p:spPr>
        <p:txBody>
          <a:bodyPr vert="horz" lIns="91440" tIns="45720" rIns="91440" bIns="45720" rtlCol="0" anchor="ctr"/>
          <a:lstStyle>
            <a:lvl1pPr algn="ctr">
              <a:defRPr sz="1200">
                <a:solidFill>
                  <a:srgbClr val="2D304F"/>
                </a:solidFill>
                <a:latin typeface="Franca Book" panose="02010003040000000000" pitchFamily="50" charset="0"/>
              </a:defRPr>
            </a:lvl1pPr>
          </a:lstStyle>
          <a:p>
            <a:r>
              <a:rPr lang="en-GB" dirty="0"/>
              <a:t>© 2020 Matter of Focus®</a:t>
            </a:r>
          </a:p>
        </p:txBody>
      </p:sp>
      <p:pic>
        <p:nvPicPr>
          <p:cNvPr id="7" name="Picture 6">
            <a:extLst>
              <a:ext uri="{FF2B5EF4-FFF2-40B4-BE49-F238E27FC236}">
                <a16:creationId xmlns:a16="http://schemas.microsoft.com/office/drawing/2014/main" id="{029BE79E-DD3A-4CB3-9F97-B3BAE0C8203B}"/>
              </a:ext>
            </a:extLst>
          </p:cNvPr>
          <p:cNvPicPr>
            <a:picLocks noChangeAspect="1"/>
          </p:cNvPicPr>
          <p:nvPr userDrawn="1"/>
        </p:nvPicPr>
        <p:blipFill>
          <a:blip r:embed="rId3"/>
          <a:stretch>
            <a:fillRect/>
          </a:stretch>
        </p:blipFill>
        <p:spPr>
          <a:xfrm>
            <a:off x="0" y="6249175"/>
            <a:ext cx="1038364" cy="608825"/>
          </a:xfrm>
          <a:prstGeom prst="rect">
            <a:avLst/>
          </a:prstGeom>
        </p:spPr>
      </p:pic>
      <p:pic>
        <p:nvPicPr>
          <p:cNvPr id="8" name="Picture 7">
            <a:extLst>
              <a:ext uri="{FF2B5EF4-FFF2-40B4-BE49-F238E27FC236}">
                <a16:creationId xmlns:a16="http://schemas.microsoft.com/office/drawing/2014/main" id="{0B7A71D7-219E-4B6C-A945-A389B3710698}"/>
              </a:ext>
            </a:extLst>
          </p:cNvPr>
          <p:cNvPicPr>
            <a:picLocks noChangeAspect="1"/>
          </p:cNvPicPr>
          <p:nvPr userDrawn="1"/>
        </p:nvPicPr>
        <p:blipFill>
          <a:blip r:embed="rId4"/>
          <a:stretch>
            <a:fillRect/>
          </a:stretch>
        </p:blipFill>
        <p:spPr>
          <a:xfrm>
            <a:off x="10251350" y="6480015"/>
            <a:ext cx="1804572" cy="377985"/>
          </a:xfrm>
          <a:prstGeom prst="rect">
            <a:avLst/>
          </a:prstGeom>
        </p:spPr>
      </p:pic>
    </p:spTree>
    <p:extLst>
      <p:ext uri="{BB962C8B-B14F-4D97-AF65-F5344CB8AC3E}">
        <p14:creationId xmlns:p14="http://schemas.microsoft.com/office/powerpoint/2010/main" val="2296275646"/>
      </p:ext>
    </p:extLst>
  </p:cSld>
  <p:clrMap bg1="lt1" tx1="dk1" bg2="lt2" tx2="dk2" accent1="accent1" accent2="accent2" accent3="accent3" accent4="accent4" accent5="accent5" accent6="accent6" hlink="hlink" folHlink="folHlink"/>
  <p:sldLayoutIdLst>
    <p:sldLayoutId id="2147483673" r:id="rId1"/>
  </p:sldLayoutIdLst>
  <p:hf sldNum="0" hdr="0" dt="0"/>
  <p:txStyles>
    <p:titleStyle>
      <a:lvl1pPr algn="l" defTabSz="914400" rtl="0" eaLnBrk="1" latinLnBrk="0" hangingPunct="1">
        <a:lnSpc>
          <a:spcPct val="90000"/>
        </a:lnSpc>
        <a:spcBef>
          <a:spcPct val="0"/>
        </a:spcBef>
        <a:buNone/>
        <a:defRPr sz="4000" b="1" kern="1200">
          <a:solidFill>
            <a:srgbClr val="2D304F"/>
          </a:solidFill>
          <a:latin typeface="Franca Book" panose="0201000304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304F"/>
          </a:solidFill>
          <a:latin typeface="Franca Book" panose="0201000304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04F"/>
          </a:solidFill>
          <a:latin typeface="Franca Book" panose="0201000304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04F"/>
          </a:solidFill>
          <a:latin typeface="Franca Book" panose="0201000304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9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E70C0-8585-4F21-AA71-A149E8341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ext Placeholder 2">
            <a:extLst>
              <a:ext uri="{FF2B5EF4-FFF2-40B4-BE49-F238E27FC236}">
                <a16:creationId xmlns:a16="http://schemas.microsoft.com/office/drawing/2014/main" id="{757D04F4-087F-4C31-B5CA-C24DBE69E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81867382-A04C-49D0-AAD8-3B1BD49CA642}"/>
              </a:ext>
            </a:extLst>
          </p:cNvPr>
          <p:cNvSpPr>
            <a:spLocks noGrp="1"/>
          </p:cNvSpPr>
          <p:nvPr>
            <p:ph type="ftr" sz="quarter" idx="3"/>
          </p:nvPr>
        </p:nvSpPr>
        <p:spPr>
          <a:xfrm>
            <a:off x="4038600" y="6480015"/>
            <a:ext cx="4114800" cy="365125"/>
          </a:xfrm>
          <a:prstGeom prst="rect">
            <a:avLst/>
          </a:prstGeom>
        </p:spPr>
        <p:txBody>
          <a:bodyPr vert="horz" lIns="91440" tIns="45720" rIns="91440" bIns="45720" rtlCol="0" anchor="ctr"/>
          <a:lstStyle>
            <a:lvl1pPr algn="ctr">
              <a:defRPr sz="1200">
                <a:solidFill>
                  <a:srgbClr val="2D304F"/>
                </a:solidFill>
                <a:latin typeface="Franca Book" panose="02010003040000000000" pitchFamily="50" charset="0"/>
              </a:defRPr>
            </a:lvl1pPr>
          </a:lstStyle>
          <a:p>
            <a:r>
              <a:rPr lang="en-GB" dirty="0"/>
              <a:t>© 2021 Matter of Focus®</a:t>
            </a:r>
          </a:p>
        </p:txBody>
      </p:sp>
      <p:pic>
        <p:nvPicPr>
          <p:cNvPr id="7" name="Picture 6">
            <a:extLst>
              <a:ext uri="{FF2B5EF4-FFF2-40B4-BE49-F238E27FC236}">
                <a16:creationId xmlns:a16="http://schemas.microsoft.com/office/drawing/2014/main" id="{029BE79E-DD3A-4CB3-9F97-B3BAE0C8203B}"/>
              </a:ext>
            </a:extLst>
          </p:cNvPr>
          <p:cNvPicPr>
            <a:picLocks noChangeAspect="1"/>
          </p:cNvPicPr>
          <p:nvPr userDrawn="1"/>
        </p:nvPicPr>
        <p:blipFill>
          <a:blip r:embed="rId8"/>
          <a:stretch>
            <a:fillRect/>
          </a:stretch>
        </p:blipFill>
        <p:spPr>
          <a:xfrm>
            <a:off x="0" y="6249175"/>
            <a:ext cx="1038364" cy="608825"/>
          </a:xfrm>
          <a:prstGeom prst="rect">
            <a:avLst/>
          </a:prstGeom>
        </p:spPr>
      </p:pic>
      <p:pic>
        <p:nvPicPr>
          <p:cNvPr id="8" name="Picture 7">
            <a:extLst>
              <a:ext uri="{FF2B5EF4-FFF2-40B4-BE49-F238E27FC236}">
                <a16:creationId xmlns:a16="http://schemas.microsoft.com/office/drawing/2014/main" id="{0B7A71D7-219E-4B6C-A945-A389B3710698}"/>
              </a:ext>
            </a:extLst>
          </p:cNvPr>
          <p:cNvPicPr>
            <a:picLocks noChangeAspect="1"/>
          </p:cNvPicPr>
          <p:nvPr userDrawn="1"/>
        </p:nvPicPr>
        <p:blipFill>
          <a:blip r:embed="rId9"/>
          <a:stretch>
            <a:fillRect/>
          </a:stretch>
        </p:blipFill>
        <p:spPr>
          <a:xfrm>
            <a:off x="10251350" y="6480015"/>
            <a:ext cx="1804572" cy="377985"/>
          </a:xfrm>
          <a:prstGeom prst="rect">
            <a:avLst/>
          </a:prstGeom>
        </p:spPr>
      </p:pic>
    </p:spTree>
    <p:extLst>
      <p:ext uri="{BB962C8B-B14F-4D97-AF65-F5344CB8AC3E}">
        <p14:creationId xmlns:p14="http://schemas.microsoft.com/office/powerpoint/2010/main" val="41801513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sldNum="0" hdr="0" dt="0"/>
  <p:txStyles>
    <p:titleStyle>
      <a:lvl1pPr algn="l" defTabSz="914400" rtl="0" eaLnBrk="1" latinLnBrk="0" hangingPunct="1">
        <a:lnSpc>
          <a:spcPct val="90000"/>
        </a:lnSpc>
        <a:spcBef>
          <a:spcPct val="0"/>
        </a:spcBef>
        <a:buNone/>
        <a:defRPr sz="4000" b="1" kern="1200">
          <a:solidFill>
            <a:srgbClr val="2D304F"/>
          </a:solidFill>
          <a:latin typeface="Franca Book" panose="0201000304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304F"/>
          </a:solidFill>
          <a:latin typeface="Franca Book" panose="0201000304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04F"/>
          </a:solidFill>
          <a:latin typeface="Franca Book" panose="0201000304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04F"/>
          </a:solidFill>
          <a:latin typeface="Franca Book" panose="0201000304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9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E70C0-8585-4F21-AA71-A149E8341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7D04F4-087F-4C31-B5CA-C24DBE69E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029BE79E-DD3A-4CB3-9F97-B3BAE0C8203B}"/>
              </a:ext>
            </a:extLst>
          </p:cNvPr>
          <p:cNvPicPr>
            <a:picLocks noChangeAspect="1"/>
          </p:cNvPicPr>
          <p:nvPr userDrawn="1"/>
        </p:nvPicPr>
        <p:blipFill>
          <a:blip r:embed="rId3"/>
          <a:stretch>
            <a:fillRect/>
          </a:stretch>
        </p:blipFill>
        <p:spPr>
          <a:xfrm>
            <a:off x="0" y="6249175"/>
            <a:ext cx="1038364" cy="608825"/>
          </a:xfrm>
          <a:prstGeom prst="rect">
            <a:avLst/>
          </a:prstGeom>
        </p:spPr>
      </p:pic>
      <p:pic>
        <p:nvPicPr>
          <p:cNvPr id="8" name="Picture 7">
            <a:extLst>
              <a:ext uri="{FF2B5EF4-FFF2-40B4-BE49-F238E27FC236}">
                <a16:creationId xmlns:a16="http://schemas.microsoft.com/office/drawing/2014/main" id="{0B7A71D7-219E-4B6C-A945-A389B3710698}"/>
              </a:ext>
            </a:extLst>
          </p:cNvPr>
          <p:cNvPicPr>
            <a:picLocks noChangeAspect="1"/>
          </p:cNvPicPr>
          <p:nvPr userDrawn="1"/>
        </p:nvPicPr>
        <p:blipFill>
          <a:blip r:embed="rId4"/>
          <a:stretch>
            <a:fillRect/>
          </a:stretch>
        </p:blipFill>
        <p:spPr>
          <a:xfrm>
            <a:off x="10251350" y="6480015"/>
            <a:ext cx="1804572" cy="377985"/>
          </a:xfrm>
          <a:prstGeom prst="rect">
            <a:avLst/>
          </a:prstGeom>
        </p:spPr>
      </p:pic>
      <p:sp>
        <p:nvSpPr>
          <p:cNvPr id="4" name="TextBox 3">
            <a:extLst>
              <a:ext uri="{FF2B5EF4-FFF2-40B4-BE49-F238E27FC236}">
                <a16:creationId xmlns:a16="http://schemas.microsoft.com/office/drawing/2014/main" id="{71613104-DD21-47CE-BC2A-40C21F27D1E7}"/>
              </a:ext>
            </a:extLst>
          </p:cNvPr>
          <p:cNvSpPr txBox="1"/>
          <p:nvPr userDrawn="1"/>
        </p:nvSpPr>
        <p:spPr>
          <a:xfrm>
            <a:off x="4038600" y="6537700"/>
            <a:ext cx="4114800" cy="276999"/>
          </a:xfrm>
          <a:prstGeom prst="rect">
            <a:avLst/>
          </a:prstGeom>
          <a:noFill/>
        </p:spPr>
        <p:txBody>
          <a:bodyPr wrap="square" rtlCol="0" anchor="ctr">
            <a:spAutoFit/>
          </a:bodyPr>
          <a:lstStyle/>
          <a:p>
            <a:pPr algn="ctr"/>
            <a:r>
              <a:rPr lang="en-GB" sz="1200">
                <a:solidFill>
                  <a:srgbClr val="2D304F"/>
                </a:solidFill>
                <a:latin typeface="Franca Book" panose="02010003040000000000" pitchFamily="50" charset="0"/>
              </a:rPr>
              <a:t>© 2021 Matter of Focus®</a:t>
            </a:r>
          </a:p>
        </p:txBody>
      </p:sp>
    </p:spTree>
    <p:extLst>
      <p:ext uri="{BB962C8B-B14F-4D97-AF65-F5344CB8AC3E}">
        <p14:creationId xmlns:p14="http://schemas.microsoft.com/office/powerpoint/2010/main" val="2240163451"/>
      </p:ext>
    </p:extLst>
  </p:cSld>
  <p:clrMap bg1="lt1" tx1="dk1" bg2="lt2" tx2="dk2" accent1="accent1" accent2="accent2" accent3="accent3" accent4="accent4" accent5="accent5" accent6="accent6" hlink="hlink" folHlink="folHlink"/>
  <p:sldLayoutIdLst>
    <p:sldLayoutId id="2147483682" r:id="rId1"/>
  </p:sldLayoutIdLst>
  <p:hf sldNum="0" hdr="0" dt="0"/>
  <p:txStyles>
    <p:titleStyle>
      <a:lvl1pPr algn="l" defTabSz="914400" rtl="0" eaLnBrk="1" latinLnBrk="0" hangingPunct="1">
        <a:lnSpc>
          <a:spcPct val="90000"/>
        </a:lnSpc>
        <a:spcBef>
          <a:spcPct val="0"/>
        </a:spcBef>
        <a:buNone/>
        <a:defRPr sz="4000" b="1" kern="1200">
          <a:solidFill>
            <a:srgbClr val="2D304F"/>
          </a:solidFill>
          <a:latin typeface="Franca Book" panose="0201000304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304F"/>
          </a:solidFill>
          <a:latin typeface="Franca Book" panose="0201000304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04F"/>
          </a:solidFill>
          <a:latin typeface="Franca Book" panose="0201000304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04F"/>
          </a:solidFill>
          <a:latin typeface="Franca Book" panose="0201000304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9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164901-C1C1-439E-84C9-9E1317C864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333F85-339F-4188-B80C-9434C8834E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4B3B5A3-CB87-4E08-9CEE-DBC7141A6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 2018 Matter of Focus®</a:t>
            </a:r>
          </a:p>
        </p:txBody>
      </p:sp>
      <p:pic>
        <p:nvPicPr>
          <p:cNvPr id="7" name="Picture 6">
            <a:extLst>
              <a:ext uri="{FF2B5EF4-FFF2-40B4-BE49-F238E27FC236}">
                <a16:creationId xmlns:a16="http://schemas.microsoft.com/office/drawing/2014/main" id="{73467DBF-FCC5-4CE3-ABE7-826E29FE3C36}"/>
              </a:ext>
            </a:extLst>
          </p:cNvPr>
          <p:cNvPicPr>
            <a:picLocks noChangeAspect="1"/>
          </p:cNvPicPr>
          <p:nvPr userDrawn="1"/>
        </p:nvPicPr>
        <p:blipFill>
          <a:blip r:embed="rId4"/>
          <a:stretch>
            <a:fillRect/>
          </a:stretch>
        </p:blipFill>
        <p:spPr>
          <a:xfrm>
            <a:off x="0" y="6176963"/>
            <a:ext cx="1036410" cy="609653"/>
          </a:xfrm>
          <a:prstGeom prst="rect">
            <a:avLst/>
          </a:prstGeom>
        </p:spPr>
      </p:pic>
      <p:pic>
        <p:nvPicPr>
          <p:cNvPr id="8" name="Picture 7">
            <a:extLst>
              <a:ext uri="{FF2B5EF4-FFF2-40B4-BE49-F238E27FC236}">
                <a16:creationId xmlns:a16="http://schemas.microsoft.com/office/drawing/2014/main" id="{3FB819EC-D4D2-4ACE-A907-90AC1C7127E5}"/>
              </a:ext>
            </a:extLst>
          </p:cNvPr>
          <p:cNvPicPr>
            <a:picLocks noChangeAspect="1"/>
          </p:cNvPicPr>
          <p:nvPr userDrawn="1"/>
        </p:nvPicPr>
        <p:blipFill>
          <a:blip r:embed="rId5"/>
          <a:stretch>
            <a:fillRect/>
          </a:stretch>
        </p:blipFill>
        <p:spPr>
          <a:xfrm>
            <a:off x="10370831" y="6343490"/>
            <a:ext cx="1804572" cy="377985"/>
          </a:xfrm>
          <a:prstGeom prst="rect">
            <a:avLst/>
          </a:prstGeom>
        </p:spPr>
      </p:pic>
      <p:pic>
        <p:nvPicPr>
          <p:cNvPr id="9" name="Picture 8">
            <a:extLst>
              <a:ext uri="{FF2B5EF4-FFF2-40B4-BE49-F238E27FC236}">
                <a16:creationId xmlns:a16="http://schemas.microsoft.com/office/drawing/2014/main" id="{B741C202-7E16-42B6-AE8C-BFE61ECB937F}"/>
              </a:ext>
            </a:extLst>
          </p:cNvPr>
          <p:cNvPicPr>
            <a:picLocks noChangeAspect="1"/>
          </p:cNvPicPr>
          <p:nvPr userDrawn="1"/>
        </p:nvPicPr>
        <p:blipFill>
          <a:blip r:embed="rId6"/>
          <a:stretch>
            <a:fillRect/>
          </a:stretch>
        </p:blipFill>
        <p:spPr>
          <a:xfrm>
            <a:off x="8975003" y="-1"/>
            <a:ext cx="2959274" cy="6858000"/>
          </a:xfrm>
          <a:prstGeom prst="rect">
            <a:avLst/>
          </a:prstGeom>
        </p:spPr>
      </p:pic>
    </p:spTree>
    <p:extLst>
      <p:ext uri="{BB962C8B-B14F-4D97-AF65-F5344CB8AC3E}">
        <p14:creationId xmlns:p14="http://schemas.microsoft.com/office/powerpoint/2010/main" val="2185666763"/>
      </p:ext>
    </p:extLst>
  </p:cSld>
  <p:clrMap bg1="lt1" tx1="dk1" bg2="lt2" tx2="dk2" accent1="accent1" accent2="accent2" accent3="accent3" accent4="accent4" accent5="accent5" accent6="accent6" hlink="hlink" folHlink="folHlink"/>
  <p:sldLayoutIdLst>
    <p:sldLayoutId id="2147483684" r:id="rId1"/>
    <p:sldLayoutId id="2147483685" r:id="rId2"/>
  </p:sldLayoutIdLst>
  <p:hf sldNum="0" hdr="0" dt="0"/>
  <p:txStyles>
    <p:titleStyle>
      <a:lvl1pPr algn="l" defTabSz="914400" rtl="0" eaLnBrk="1" latinLnBrk="0" hangingPunct="1">
        <a:lnSpc>
          <a:spcPct val="90000"/>
        </a:lnSpc>
        <a:spcBef>
          <a:spcPct val="0"/>
        </a:spcBef>
        <a:buNone/>
        <a:defRPr sz="4400" b="1" kern="1200">
          <a:solidFill>
            <a:srgbClr val="2D304F"/>
          </a:solidFill>
          <a:latin typeface="Franca Book" panose="0201000304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304F"/>
          </a:solidFill>
          <a:latin typeface="Franca Book" panose="0201000304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304F"/>
          </a:solidFill>
          <a:latin typeface="Franca Book" panose="0201000304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304F"/>
          </a:solidFill>
          <a:latin typeface="Franca Book" panose="0201000304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304F"/>
          </a:solidFill>
          <a:latin typeface="Franca Book" panose="0201000304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0.png"/><Relationship Id="rId1" Type="http://schemas.openxmlformats.org/officeDocument/2006/relationships/slideLayout" Target="../slideLayouts/slideLayout50.xml"/><Relationship Id="rId4" Type="http://schemas.openxmlformats.org/officeDocument/2006/relationships/hyperlink" Target="https://www.wicked7.org/category/wicked-proble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50.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0.png"/><Relationship Id="rId1" Type="http://schemas.openxmlformats.org/officeDocument/2006/relationships/slideLayout" Target="../slideLayouts/slideLayout50.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hyperlink" Target="mailto:diversityinstitute@ryerson.ca" TargetMode="External"/><Relationship Id="rId2" Type="http://schemas.openxmlformats.org/officeDocument/2006/relationships/hyperlink" Target="https://www.ryerson.ca/diversity/" TargetMode="External"/><Relationship Id="rId1" Type="http://schemas.openxmlformats.org/officeDocument/2006/relationships/slideLayout" Target="../slideLayouts/slideLayout51.xml"/><Relationship Id="rId6" Type="http://schemas.openxmlformats.org/officeDocument/2006/relationships/hyperlink" Target="mailto:wcukier@Ryerson.ca" TargetMode="External"/><Relationship Id="rId5" Type="http://schemas.openxmlformats.org/officeDocument/2006/relationships/image" Target="../media/image34.png"/><Relationship Id="rId4" Type="http://schemas.openxmlformats.org/officeDocument/2006/relationships/hyperlink" Target="https://twitter.com/RyersonD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hyperlink" Target="https://blogs.lse.ac.uk/impactofsocialsciences/2020/08/27/assessing-research-impact-a-tale-of-7-impact-studies/" TargetMode="Externa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diagramLayout" Target="../diagrams/layout1.xml"/><Relationship Id="rId7" Type="http://schemas.openxmlformats.org/officeDocument/2006/relationships/image" Target="../media/image40.emf"/><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7.xml"/><Relationship Id="rId6" Type="http://schemas.openxmlformats.org/officeDocument/2006/relationships/image" Target="../media/image40.emf"/><Relationship Id="rId5" Type="http://schemas.openxmlformats.org/officeDocument/2006/relationships/image" Target="../media/image46.emf"/><Relationship Id="rId4"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0.xml"/><Relationship Id="rId6" Type="http://schemas.openxmlformats.org/officeDocument/2006/relationships/hyperlink" Target="mailto:wcukier@ryerson.ca" TargetMode="External"/><Relationship Id="rId5" Type="http://schemas.openxmlformats.org/officeDocument/2006/relationships/hyperlink" Target="https://twitter.com/CukierWendy" TargetMode="Externa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hyperlink" Target="https://www.matter-of-focus.com/research-impact-school-training/" TargetMode="External"/><Relationship Id="rId2" Type="http://schemas.openxmlformats.org/officeDocument/2006/relationships/hyperlink" Target="https://tinyurl.com/yxpzvdmb"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38.xml"/><Relationship Id="rId5" Type="http://schemas.openxmlformats.org/officeDocument/2006/relationships/image" Target="../media/image64.jpeg"/><Relationship Id="rId4" Type="http://schemas.openxmlformats.org/officeDocument/2006/relationships/image" Target="../media/image63.emf"/></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3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9.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Science</a:t>
            </a:r>
            <a:r>
              <a:rPr lang="nl-NL" sz="3600" i="1" dirty="0">
                <a:solidFill>
                  <a:prstClr val="black">
                    <a:lumMod val="50000"/>
                  </a:prstClr>
                </a:solidFill>
                <a:latin typeface="Garamond" panose="02020404030301010803" pitchFamily="18" charset="0"/>
              </a:rPr>
              <a:t> Conference </a:t>
            </a:r>
            <a:r>
              <a:rPr lang="nl-NL" sz="3600" i="1" dirty="0" err="1">
                <a:solidFill>
                  <a:prstClr val="black">
                    <a:lumMod val="50000"/>
                  </a:prstClr>
                </a:solidFill>
                <a:latin typeface="Garamond" panose="02020404030301010803" pitchFamily="18" charset="0"/>
              </a:rPr>
              <a:t>the</a:t>
            </a:r>
            <a:r>
              <a:rPr lang="nl-NL" sz="3600" i="1" dirty="0">
                <a:solidFill>
                  <a:prstClr val="black">
                    <a:lumMod val="50000"/>
                  </a:prstClr>
                </a:solidFill>
                <a:latin typeface="Garamond" panose="02020404030301010803" pitchFamily="18" charset="0"/>
              </a:rPr>
              <a:t>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lang="en-US" sz="4800" b="1" dirty="0">
                <a:solidFill>
                  <a:srgbClr val="820000"/>
                </a:solidFill>
                <a:latin typeface="Garamond" panose="02020404030301010803" pitchFamily="18" charset="0"/>
              </a:rPr>
              <a:t>Training and Skills for Impact </a:t>
            </a:r>
            <a:r>
              <a:rPr kumimoji="0" lang="en-US"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rPr>
              <a:t> </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23</a:t>
            </a:r>
            <a:r>
              <a:rPr lang="en-US" sz="2400" b="1" baseline="30000" dirty="0">
                <a:solidFill>
                  <a:prstClr val="black"/>
                </a:solidFill>
                <a:latin typeface="Garamond" panose="02020404030301010803" pitchFamily="18" charset="0"/>
              </a:rPr>
              <a:t>rd</a:t>
            </a:r>
            <a:r>
              <a:rPr lang="en-US" sz="2400" b="1" dirty="0">
                <a:solidFill>
                  <a:prstClr val="black"/>
                </a:solidFill>
                <a:latin typeface="Garamond" panose="02020404030301010803" pitchFamily="18" charset="0"/>
              </a:rPr>
              <a:t> June,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15156" y="6383708"/>
            <a:ext cx="176735" cy="326242"/>
          </a:xfrm>
          <a:prstGeom prst="rect">
            <a:avLst/>
          </a:prstGeom>
        </p:spPr>
        <p:txBody>
          <a:bodyPr vert="horz" wrap="square" lIns="0" tIns="18604" rIns="0" bIns="0" rtlCol="0">
            <a:spAutoFit/>
          </a:bodyPr>
          <a:lstStyle/>
          <a:p>
            <a:pPr marL="16913" defTabSz="1217706">
              <a:spcBef>
                <a:spcPts val="146"/>
              </a:spcBef>
            </a:pPr>
            <a:r>
              <a:rPr sz="1998" spc="7" dirty="0">
                <a:solidFill>
                  <a:srgbClr val="7E7E7E"/>
                </a:solidFill>
                <a:latin typeface="Arial"/>
                <a:cs typeface="Arial"/>
              </a:rPr>
              <a:t>6</a:t>
            </a:r>
            <a:endParaRPr sz="1998">
              <a:solidFill>
                <a:prstClr val="black"/>
              </a:solidFill>
              <a:latin typeface="Arial"/>
              <a:cs typeface="Arial"/>
            </a:endParaRPr>
          </a:p>
        </p:txBody>
      </p:sp>
      <p:sp>
        <p:nvSpPr>
          <p:cNvPr id="3" name="object 3"/>
          <p:cNvSpPr txBox="1">
            <a:spLocks noGrp="1"/>
          </p:cNvSpPr>
          <p:nvPr>
            <p:ph type="title"/>
          </p:nvPr>
        </p:nvSpPr>
        <p:spPr>
          <a:xfrm>
            <a:off x="1059969" y="892011"/>
            <a:ext cx="14131054" cy="671916"/>
          </a:xfrm>
          <a:prstGeom prst="rect">
            <a:avLst/>
          </a:prstGeom>
        </p:spPr>
        <p:txBody>
          <a:bodyPr vert="horz" wrap="square" lIns="0" tIns="16067" rIns="0" bIns="0" rtlCol="0">
            <a:spAutoFit/>
          </a:bodyPr>
          <a:lstStyle/>
          <a:p>
            <a:pPr marL="153059">
              <a:spcBef>
                <a:spcPts val="127"/>
              </a:spcBef>
            </a:pPr>
            <a:r>
              <a:rPr spc="-120" dirty="0"/>
              <a:t>Not</a:t>
            </a:r>
            <a:r>
              <a:rPr spc="-280" dirty="0"/>
              <a:t> </a:t>
            </a:r>
            <a:r>
              <a:rPr spc="-127" dirty="0"/>
              <a:t>Just</a:t>
            </a:r>
            <a:r>
              <a:rPr spc="-272" dirty="0"/>
              <a:t> </a:t>
            </a:r>
            <a:r>
              <a:rPr spc="-152" dirty="0"/>
              <a:t>Economic:</a:t>
            </a:r>
            <a:r>
              <a:rPr spc="-173" dirty="0"/>
              <a:t> </a:t>
            </a:r>
            <a:r>
              <a:rPr spc="-120" dirty="0"/>
              <a:t>The</a:t>
            </a:r>
            <a:r>
              <a:rPr spc="-300" dirty="0"/>
              <a:t> </a:t>
            </a:r>
            <a:r>
              <a:rPr spc="-173" dirty="0"/>
              <a:t>“World’s</a:t>
            </a:r>
            <a:r>
              <a:rPr spc="-226" dirty="0"/>
              <a:t> </a:t>
            </a:r>
            <a:r>
              <a:rPr spc="-93" dirty="0"/>
              <a:t>to</a:t>
            </a:r>
            <a:r>
              <a:rPr spc="-300" dirty="0"/>
              <a:t> </a:t>
            </a:r>
            <a:r>
              <a:rPr spc="-93" dirty="0"/>
              <a:t>do</a:t>
            </a:r>
            <a:r>
              <a:rPr spc="-305" dirty="0"/>
              <a:t> </a:t>
            </a:r>
            <a:r>
              <a:rPr spc="-140" dirty="0"/>
              <a:t>list”</a:t>
            </a:r>
          </a:p>
        </p:txBody>
      </p:sp>
      <p:sp>
        <p:nvSpPr>
          <p:cNvPr id="4" name="object 4"/>
          <p:cNvSpPr/>
          <p:nvPr/>
        </p:nvSpPr>
        <p:spPr>
          <a:xfrm>
            <a:off x="953260" y="1639830"/>
            <a:ext cx="10606138" cy="5089969"/>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17" y="0"/>
            <a:ext cx="12176967" cy="6852081"/>
          </a:xfrm>
          <a:custGeom>
            <a:avLst/>
            <a:gdLst/>
            <a:ahLst/>
            <a:cxnLst/>
            <a:rect l="l" t="t" r="r" b="b"/>
            <a:pathLst>
              <a:path w="9144000" h="5145405">
                <a:moveTo>
                  <a:pt x="9144000" y="0"/>
                </a:moveTo>
                <a:lnTo>
                  <a:pt x="0" y="0"/>
                </a:lnTo>
                <a:lnTo>
                  <a:pt x="0" y="5145024"/>
                </a:lnTo>
                <a:lnTo>
                  <a:pt x="9144000" y="5145024"/>
                </a:lnTo>
                <a:lnTo>
                  <a:pt x="9144000" y="0"/>
                </a:lnTo>
                <a:close/>
              </a:path>
            </a:pathLst>
          </a:custGeom>
          <a:solidFill>
            <a:srgbClr val="EBFFC3">
              <a:alpha val="50195"/>
            </a:srgbClr>
          </a:solidFill>
        </p:spPr>
        <p:txBody>
          <a:bodyPr wrap="square" lIns="0" tIns="0" rIns="0" bIns="0" rtlCol="0"/>
          <a:lstStyle/>
          <a:p>
            <a:pPr defTabSz="1217706"/>
            <a:endParaRPr sz="2397">
              <a:solidFill>
                <a:prstClr val="black"/>
              </a:solidFill>
              <a:latin typeface="Calibri"/>
            </a:endParaRPr>
          </a:p>
        </p:txBody>
      </p:sp>
      <p:sp>
        <p:nvSpPr>
          <p:cNvPr id="3" name="object 3"/>
          <p:cNvSpPr txBox="1"/>
          <p:nvPr/>
        </p:nvSpPr>
        <p:spPr>
          <a:xfrm>
            <a:off x="11032067" y="6424843"/>
            <a:ext cx="142909" cy="282129"/>
          </a:xfrm>
          <a:prstGeom prst="rect">
            <a:avLst/>
          </a:prstGeom>
        </p:spPr>
        <p:txBody>
          <a:bodyPr vert="horz" wrap="square" lIns="0" tIns="0" rIns="0" bIns="0" rtlCol="0">
            <a:spAutoFit/>
          </a:bodyPr>
          <a:lstStyle/>
          <a:p>
            <a:pPr defTabSz="1217706">
              <a:lnSpc>
                <a:spcPts val="2224"/>
              </a:lnSpc>
            </a:pPr>
            <a:r>
              <a:rPr sz="1998" spc="-1119" dirty="0">
                <a:solidFill>
                  <a:srgbClr val="231F23"/>
                </a:solidFill>
                <a:latin typeface="Arial"/>
                <a:cs typeface="Arial"/>
              </a:rPr>
              <a:t>7</a:t>
            </a:r>
            <a:r>
              <a:rPr sz="1998" spc="7" dirty="0">
                <a:solidFill>
                  <a:srgbClr val="7E7E7E"/>
                </a:solidFill>
                <a:latin typeface="Arial"/>
                <a:cs typeface="Arial"/>
              </a:rPr>
              <a:t>7</a:t>
            </a:r>
            <a:endParaRPr sz="1998">
              <a:solidFill>
                <a:prstClr val="black"/>
              </a:solidFill>
              <a:latin typeface="Arial"/>
              <a:cs typeface="Arial"/>
            </a:endParaRPr>
          </a:p>
        </p:txBody>
      </p:sp>
      <p:grpSp>
        <p:nvGrpSpPr>
          <p:cNvPr id="4" name="object 4"/>
          <p:cNvGrpSpPr/>
          <p:nvPr/>
        </p:nvGrpSpPr>
        <p:grpSpPr>
          <a:xfrm>
            <a:off x="636661" y="1660124"/>
            <a:ext cx="11357558" cy="5090649"/>
            <a:chOff x="472440" y="1246630"/>
            <a:chExt cx="8528685" cy="3822700"/>
          </a:xfrm>
        </p:grpSpPr>
        <p:sp>
          <p:nvSpPr>
            <p:cNvPr id="5" name="object 5"/>
            <p:cNvSpPr/>
            <p:nvPr/>
          </p:nvSpPr>
          <p:spPr>
            <a:xfrm>
              <a:off x="8479535" y="4547616"/>
              <a:ext cx="521207" cy="521206"/>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6" name="object 6"/>
            <p:cNvSpPr/>
            <p:nvPr/>
          </p:nvSpPr>
          <p:spPr>
            <a:xfrm>
              <a:off x="472440" y="1246630"/>
              <a:ext cx="8031480" cy="3785616"/>
            </a:xfrm>
            <a:prstGeom prst="rect">
              <a:avLst/>
            </a:prstGeom>
            <a:blipFill>
              <a:blip r:embed="rId3" cstate="print"/>
              <a:stretch>
                <a:fillRect/>
              </a:stretch>
            </a:blipFill>
          </p:spPr>
          <p:txBody>
            <a:bodyPr wrap="square" lIns="0" tIns="0" rIns="0" bIns="0" rtlCol="0"/>
            <a:lstStyle/>
            <a:p>
              <a:pPr defTabSz="1217706"/>
              <a:endParaRPr sz="2397">
                <a:solidFill>
                  <a:prstClr val="black"/>
                </a:solidFill>
                <a:latin typeface="Calibri"/>
              </a:endParaRPr>
            </a:p>
          </p:txBody>
        </p:sp>
      </p:grpSp>
      <p:sp>
        <p:nvSpPr>
          <p:cNvPr id="7" name="object 7"/>
          <p:cNvSpPr txBox="1">
            <a:spLocks noGrp="1"/>
          </p:cNvSpPr>
          <p:nvPr>
            <p:ph type="title"/>
          </p:nvPr>
        </p:nvSpPr>
        <p:spPr>
          <a:xfrm>
            <a:off x="154588" y="145109"/>
            <a:ext cx="8499354" cy="591806"/>
          </a:xfrm>
          <a:prstGeom prst="rect">
            <a:avLst/>
          </a:prstGeom>
        </p:spPr>
        <p:txBody>
          <a:bodyPr vert="horz" wrap="square" lIns="0" tIns="17758" rIns="0" bIns="0" rtlCol="0">
            <a:spAutoFit/>
          </a:bodyPr>
          <a:lstStyle/>
          <a:p>
            <a:pPr marL="16913">
              <a:spcBef>
                <a:spcPts val="140"/>
              </a:spcBef>
            </a:pPr>
            <a:r>
              <a:rPr sz="3729" spc="-133" dirty="0"/>
              <a:t>Mapping</a:t>
            </a:r>
            <a:r>
              <a:rPr sz="3729" spc="-293" dirty="0"/>
              <a:t> </a:t>
            </a:r>
            <a:r>
              <a:rPr sz="3729" spc="-140" dirty="0"/>
              <a:t>COVID-19</a:t>
            </a:r>
            <a:r>
              <a:rPr sz="3729" spc="-280" dirty="0"/>
              <a:t> </a:t>
            </a:r>
            <a:r>
              <a:rPr sz="3729" spc="-80" dirty="0"/>
              <a:t>as</a:t>
            </a:r>
            <a:r>
              <a:rPr sz="3729" spc="-272" dirty="0"/>
              <a:t> </a:t>
            </a:r>
            <a:r>
              <a:rPr sz="3729" dirty="0"/>
              <a:t>a</a:t>
            </a:r>
            <a:r>
              <a:rPr sz="3729" spc="-313" dirty="0"/>
              <a:t> </a:t>
            </a:r>
            <a:r>
              <a:rPr sz="3729" spc="-140" dirty="0"/>
              <a:t>Wicked</a:t>
            </a:r>
            <a:r>
              <a:rPr sz="3729" spc="-293" dirty="0"/>
              <a:t> </a:t>
            </a:r>
            <a:r>
              <a:rPr sz="3729" spc="-140" dirty="0"/>
              <a:t>Problem</a:t>
            </a:r>
            <a:endParaRPr sz="3729"/>
          </a:p>
        </p:txBody>
      </p:sp>
      <p:sp>
        <p:nvSpPr>
          <p:cNvPr id="8" name="object 8"/>
          <p:cNvSpPr txBox="1"/>
          <p:nvPr/>
        </p:nvSpPr>
        <p:spPr>
          <a:xfrm>
            <a:off x="154588" y="818495"/>
            <a:ext cx="10643853" cy="709574"/>
          </a:xfrm>
          <a:prstGeom prst="rect">
            <a:avLst/>
          </a:prstGeom>
        </p:spPr>
        <p:txBody>
          <a:bodyPr vert="horz" wrap="square" lIns="0" tIns="16912" rIns="0" bIns="0" rtlCol="0">
            <a:spAutoFit/>
          </a:bodyPr>
          <a:lstStyle/>
          <a:p>
            <a:pPr marL="16913" defTabSz="1217706">
              <a:lnSpc>
                <a:spcPts val="2737"/>
              </a:lnSpc>
              <a:spcBef>
                <a:spcPts val="133"/>
              </a:spcBef>
            </a:pPr>
            <a:r>
              <a:rPr sz="2397" spc="-113" dirty="0">
                <a:solidFill>
                  <a:srgbClr val="231F23"/>
                </a:solidFill>
                <a:latin typeface="Arial"/>
                <a:cs typeface="Arial"/>
                <a:hlinkClick r:id="rId4"/>
              </a:rPr>
              <a:t>IN:</a:t>
            </a:r>
            <a:r>
              <a:rPr sz="2397" spc="-280" dirty="0">
                <a:solidFill>
                  <a:srgbClr val="231F23"/>
                </a:solidFill>
                <a:latin typeface="Arial"/>
                <a:cs typeface="Arial"/>
                <a:hlinkClick r:id="rId4"/>
              </a:rPr>
              <a:t> </a:t>
            </a:r>
            <a:r>
              <a:rPr sz="2397" u="heavy" spc="-146" dirty="0">
                <a:solidFill>
                  <a:srgbClr val="7E7E7E"/>
                </a:solidFill>
                <a:uFill>
                  <a:solidFill>
                    <a:srgbClr val="7E7E7E"/>
                  </a:solidFill>
                </a:uFill>
                <a:latin typeface="Arial"/>
                <a:cs typeface="Arial"/>
                <a:hlinkClick r:id="rId4"/>
              </a:rPr>
              <a:t>COVID-19</a:t>
            </a:r>
            <a:r>
              <a:rPr sz="2397" spc="-146" dirty="0">
                <a:solidFill>
                  <a:srgbClr val="231F23"/>
                </a:solidFill>
                <a:latin typeface="Arial"/>
                <a:cs typeface="Arial"/>
                <a:hlinkClick r:id="rId4"/>
              </a:rPr>
              <a:t>,</a:t>
            </a:r>
            <a:r>
              <a:rPr sz="2397" spc="-253" dirty="0">
                <a:solidFill>
                  <a:srgbClr val="231F23"/>
                </a:solidFill>
                <a:latin typeface="Arial"/>
                <a:cs typeface="Arial"/>
                <a:hlinkClick r:id="rId4"/>
              </a:rPr>
              <a:t> </a:t>
            </a:r>
            <a:r>
              <a:rPr sz="2397" u="heavy" spc="-180" dirty="0">
                <a:solidFill>
                  <a:srgbClr val="7E7E7E"/>
                </a:solidFill>
                <a:uFill>
                  <a:solidFill>
                    <a:srgbClr val="7E7E7E"/>
                  </a:solidFill>
                </a:uFill>
                <a:latin typeface="Arial"/>
                <a:cs typeface="Arial"/>
                <a:hlinkClick r:id="rId4"/>
              </a:rPr>
              <a:t>HATE</a:t>
            </a:r>
            <a:r>
              <a:rPr sz="2397" u="heavy" spc="-220" dirty="0">
                <a:solidFill>
                  <a:srgbClr val="7E7E7E"/>
                </a:solidFill>
                <a:uFill>
                  <a:solidFill>
                    <a:srgbClr val="7E7E7E"/>
                  </a:solidFill>
                </a:uFill>
                <a:latin typeface="Arial"/>
                <a:cs typeface="Arial"/>
                <a:hlinkClick r:id="rId4"/>
              </a:rPr>
              <a:t> </a:t>
            </a:r>
            <a:r>
              <a:rPr sz="2397" u="heavy" dirty="0">
                <a:solidFill>
                  <a:srgbClr val="7E7E7E"/>
                </a:solidFill>
                <a:uFill>
                  <a:solidFill>
                    <a:srgbClr val="7E7E7E"/>
                  </a:solidFill>
                </a:uFill>
                <a:latin typeface="Arial"/>
                <a:cs typeface="Arial"/>
                <a:hlinkClick r:id="rId4"/>
              </a:rPr>
              <a:t>&amp;</a:t>
            </a:r>
            <a:r>
              <a:rPr sz="2397" u="heavy" spc="-320" dirty="0">
                <a:solidFill>
                  <a:srgbClr val="7E7E7E"/>
                </a:solidFill>
                <a:uFill>
                  <a:solidFill>
                    <a:srgbClr val="7E7E7E"/>
                  </a:solidFill>
                </a:uFill>
                <a:latin typeface="Arial"/>
                <a:cs typeface="Arial"/>
                <a:hlinkClick r:id="rId4"/>
              </a:rPr>
              <a:t> </a:t>
            </a:r>
            <a:r>
              <a:rPr sz="2397" u="heavy" spc="-152" dirty="0">
                <a:solidFill>
                  <a:srgbClr val="7E7E7E"/>
                </a:solidFill>
                <a:uFill>
                  <a:solidFill>
                    <a:srgbClr val="7E7E7E"/>
                  </a:solidFill>
                </a:uFill>
                <a:latin typeface="Arial"/>
                <a:cs typeface="Arial"/>
                <a:hlinkClick r:id="rId4"/>
              </a:rPr>
              <a:t>EXTREMISM</a:t>
            </a:r>
            <a:r>
              <a:rPr sz="2397" spc="-152" dirty="0">
                <a:solidFill>
                  <a:srgbClr val="231F23"/>
                </a:solidFill>
                <a:latin typeface="Arial"/>
                <a:cs typeface="Arial"/>
                <a:hlinkClick r:id="rId4"/>
              </a:rPr>
              <a:t>, </a:t>
            </a:r>
            <a:r>
              <a:rPr sz="2397" u="heavy" spc="-186" dirty="0">
                <a:solidFill>
                  <a:srgbClr val="7E7E7E"/>
                </a:solidFill>
                <a:uFill>
                  <a:solidFill>
                    <a:srgbClr val="7E7E7E"/>
                  </a:solidFill>
                </a:uFill>
                <a:latin typeface="Arial"/>
                <a:cs typeface="Arial"/>
                <a:hlinkClick r:id="rId4"/>
              </a:rPr>
              <a:t>INEQUALITY</a:t>
            </a:r>
            <a:r>
              <a:rPr sz="2397" spc="-186" dirty="0">
                <a:solidFill>
                  <a:srgbClr val="231F23"/>
                </a:solidFill>
                <a:latin typeface="Arial"/>
                <a:cs typeface="Arial"/>
                <a:hlinkClick r:id="rId4"/>
              </a:rPr>
              <a:t>,</a:t>
            </a:r>
            <a:r>
              <a:rPr sz="2397" spc="-146" dirty="0">
                <a:solidFill>
                  <a:srgbClr val="231F23"/>
                </a:solidFill>
                <a:latin typeface="Arial"/>
                <a:cs typeface="Arial"/>
                <a:hlinkClick r:id="rId4"/>
              </a:rPr>
              <a:t> </a:t>
            </a:r>
            <a:r>
              <a:rPr sz="2397" u="heavy" spc="-152" dirty="0">
                <a:solidFill>
                  <a:srgbClr val="7E7E7E"/>
                </a:solidFill>
                <a:uFill>
                  <a:solidFill>
                    <a:srgbClr val="7E7E7E"/>
                  </a:solidFill>
                </a:uFill>
                <a:latin typeface="Arial"/>
                <a:cs typeface="Arial"/>
                <a:hlinkClick r:id="rId4"/>
              </a:rPr>
              <a:t>VIRTUOUS</a:t>
            </a:r>
            <a:r>
              <a:rPr sz="2397" u="heavy" spc="-193" dirty="0">
                <a:solidFill>
                  <a:srgbClr val="7E7E7E"/>
                </a:solidFill>
                <a:uFill>
                  <a:solidFill>
                    <a:srgbClr val="7E7E7E"/>
                  </a:solidFill>
                </a:uFill>
                <a:latin typeface="Arial"/>
                <a:cs typeface="Arial"/>
                <a:hlinkClick r:id="rId4"/>
              </a:rPr>
              <a:t> </a:t>
            </a:r>
            <a:r>
              <a:rPr sz="2397" u="heavy" spc="-152" dirty="0">
                <a:solidFill>
                  <a:srgbClr val="7E7E7E"/>
                </a:solidFill>
                <a:uFill>
                  <a:solidFill>
                    <a:srgbClr val="7E7E7E"/>
                  </a:solidFill>
                </a:uFill>
                <a:latin typeface="Arial"/>
                <a:cs typeface="Arial"/>
                <a:hlinkClick r:id="rId4"/>
              </a:rPr>
              <a:t>SOLUTIONS</a:t>
            </a:r>
            <a:r>
              <a:rPr sz="2397" spc="-152" dirty="0">
                <a:solidFill>
                  <a:srgbClr val="231F23"/>
                </a:solidFill>
                <a:latin typeface="Arial"/>
                <a:cs typeface="Arial"/>
                <a:hlinkClick r:id="rId4"/>
              </a:rPr>
              <a:t>,</a:t>
            </a:r>
            <a:r>
              <a:rPr sz="2397" spc="-253" dirty="0">
                <a:solidFill>
                  <a:srgbClr val="231F23"/>
                </a:solidFill>
                <a:latin typeface="Arial"/>
                <a:cs typeface="Arial"/>
                <a:hlinkClick r:id="rId4"/>
              </a:rPr>
              <a:t> </a:t>
            </a:r>
            <a:r>
              <a:rPr sz="2397" u="heavy" spc="-120" dirty="0">
                <a:solidFill>
                  <a:srgbClr val="7E7E7E"/>
                </a:solidFill>
                <a:uFill>
                  <a:solidFill>
                    <a:srgbClr val="7E7E7E"/>
                  </a:solidFill>
                </a:uFill>
                <a:latin typeface="Arial"/>
                <a:cs typeface="Arial"/>
                <a:hlinkClick r:id="rId4"/>
              </a:rPr>
              <a:t>WICKED</a:t>
            </a:r>
            <a:endParaRPr sz="2397">
              <a:solidFill>
                <a:prstClr val="black"/>
              </a:solidFill>
              <a:latin typeface="Arial"/>
              <a:cs typeface="Arial"/>
            </a:endParaRPr>
          </a:p>
          <a:p>
            <a:pPr marL="16913" defTabSz="1217706">
              <a:lnSpc>
                <a:spcPts val="2737"/>
              </a:lnSpc>
            </a:pPr>
            <a:r>
              <a:rPr sz="2397" u="heavy" spc="-152" dirty="0">
                <a:solidFill>
                  <a:srgbClr val="7E7E7E"/>
                </a:solidFill>
                <a:uFill>
                  <a:solidFill>
                    <a:srgbClr val="7E7E7E"/>
                  </a:solidFill>
                </a:uFill>
                <a:latin typeface="Arial"/>
                <a:cs typeface="Arial"/>
                <a:hlinkClick r:id="rId4"/>
              </a:rPr>
              <a:t>PROBLEMS</a:t>
            </a:r>
            <a:r>
              <a:rPr sz="2397" spc="-200" dirty="0">
                <a:solidFill>
                  <a:srgbClr val="7E7E7E"/>
                </a:solidFill>
                <a:latin typeface="Arial"/>
                <a:cs typeface="Arial"/>
                <a:hlinkClick r:id="rId4"/>
              </a:rPr>
              <a:t> </a:t>
            </a:r>
            <a:r>
              <a:rPr sz="2397" spc="-152" dirty="0">
                <a:solidFill>
                  <a:prstClr val="black"/>
                </a:solidFill>
                <a:latin typeface="Arial"/>
                <a:cs typeface="Arial"/>
                <a:hlinkClick r:id="rId4"/>
              </a:rPr>
              <a:t>CHRISTIAN</a:t>
            </a:r>
            <a:r>
              <a:rPr sz="2397" spc="-193" dirty="0">
                <a:solidFill>
                  <a:prstClr val="black"/>
                </a:solidFill>
                <a:latin typeface="Arial"/>
                <a:cs typeface="Arial"/>
                <a:hlinkClick r:id="rId4"/>
              </a:rPr>
              <a:t> </a:t>
            </a:r>
            <a:r>
              <a:rPr sz="2397" spc="-140" dirty="0">
                <a:solidFill>
                  <a:prstClr val="black"/>
                </a:solidFill>
                <a:latin typeface="Arial"/>
                <a:cs typeface="Arial"/>
                <a:hlinkClick r:id="rId4"/>
              </a:rPr>
              <a:t>SARKAR</a:t>
            </a:r>
            <a:r>
              <a:rPr sz="2397" spc="-260" dirty="0">
                <a:solidFill>
                  <a:prstClr val="black"/>
                </a:solidFill>
                <a:latin typeface="Arial"/>
                <a:cs typeface="Arial"/>
                <a:hlinkClick r:id="rId4"/>
              </a:rPr>
              <a:t> </a:t>
            </a:r>
            <a:r>
              <a:rPr sz="2397" dirty="0">
                <a:solidFill>
                  <a:prstClr val="black"/>
                </a:solidFill>
                <a:latin typeface="Arial"/>
                <a:cs typeface="Arial"/>
                <a:hlinkClick r:id="rId4"/>
              </a:rPr>
              <a:t>&amp;</a:t>
            </a:r>
            <a:r>
              <a:rPr sz="2397" spc="-286" dirty="0">
                <a:solidFill>
                  <a:prstClr val="black"/>
                </a:solidFill>
                <a:latin typeface="Arial"/>
                <a:cs typeface="Arial"/>
                <a:hlinkClick r:id="rId4"/>
              </a:rPr>
              <a:t> </a:t>
            </a:r>
            <a:r>
              <a:rPr sz="2397" spc="-140" dirty="0">
                <a:solidFill>
                  <a:prstClr val="black"/>
                </a:solidFill>
                <a:latin typeface="Arial"/>
                <a:cs typeface="Arial"/>
                <a:hlinkClick r:id="rId4"/>
              </a:rPr>
              <a:t>PHILIP</a:t>
            </a:r>
            <a:r>
              <a:rPr sz="2397" spc="-320" dirty="0">
                <a:solidFill>
                  <a:prstClr val="black"/>
                </a:solidFill>
                <a:latin typeface="Arial"/>
                <a:cs typeface="Arial"/>
                <a:hlinkClick r:id="rId4"/>
              </a:rPr>
              <a:t> </a:t>
            </a:r>
            <a:r>
              <a:rPr sz="2397" spc="-146" dirty="0">
                <a:solidFill>
                  <a:prstClr val="black"/>
                </a:solidFill>
                <a:latin typeface="Arial"/>
                <a:cs typeface="Arial"/>
                <a:hlinkClick r:id="rId4"/>
              </a:rPr>
              <a:t>KOTLER</a:t>
            </a:r>
            <a:endParaRPr sz="2397">
              <a:solidFill>
                <a:prstClr val="black"/>
              </a:solidFill>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5480" y="182653"/>
            <a:ext cx="10184680" cy="654025"/>
          </a:xfrm>
          <a:prstGeom prst="rect">
            <a:avLst/>
          </a:prstGeom>
          <a:solidFill>
            <a:srgbClr val="FF00E3"/>
          </a:solidFill>
        </p:spPr>
        <p:txBody>
          <a:bodyPr vert="horz" wrap="square" lIns="0" tIns="0" rIns="0" bIns="0" rtlCol="0">
            <a:spAutoFit/>
          </a:bodyPr>
          <a:lstStyle/>
          <a:p>
            <a:pPr marL="121771">
              <a:lnSpc>
                <a:spcPts val="5099"/>
              </a:lnSpc>
            </a:pPr>
            <a:r>
              <a:rPr sz="4395" spc="-152" dirty="0">
                <a:solidFill>
                  <a:srgbClr val="FFFFFF"/>
                </a:solidFill>
              </a:rPr>
              <a:t>ECOLOGICAL </a:t>
            </a:r>
            <a:r>
              <a:rPr sz="4395" spc="-120" dirty="0">
                <a:solidFill>
                  <a:srgbClr val="FFFFFF"/>
                </a:solidFill>
              </a:rPr>
              <a:t>MODEL </a:t>
            </a:r>
            <a:r>
              <a:rPr sz="4395" spc="-73" dirty="0">
                <a:solidFill>
                  <a:srgbClr val="FFFFFF"/>
                </a:solidFill>
              </a:rPr>
              <a:t>OF</a:t>
            </a:r>
            <a:r>
              <a:rPr sz="4395" spc="-766" dirty="0">
                <a:solidFill>
                  <a:srgbClr val="FFFFFF"/>
                </a:solidFill>
              </a:rPr>
              <a:t> </a:t>
            </a:r>
            <a:r>
              <a:rPr sz="4395" spc="-140" dirty="0">
                <a:solidFill>
                  <a:srgbClr val="FFFFFF"/>
                </a:solidFill>
              </a:rPr>
              <a:t>CHANGE</a:t>
            </a:r>
            <a:endParaRPr sz="4395"/>
          </a:p>
        </p:txBody>
      </p:sp>
      <p:sp>
        <p:nvSpPr>
          <p:cNvPr id="3" name="object 3"/>
          <p:cNvSpPr/>
          <p:nvPr/>
        </p:nvSpPr>
        <p:spPr>
          <a:xfrm>
            <a:off x="965437" y="994451"/>
            <a:ext cx="9550801" cy="4724663"/>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object 4"/>
          <p:cNvSpPr txBox="1">
            <a:spLocks noGrp="1"/>
          </p:cNvSpPr>
          <p:nvPr>
            <p:ph type="sldNum" sz="quarter" idx="7"/>
          </p:nvPr>
        </p:nvSpPr>
        <p:spPr>
          <a:xfrm>
            <a:off x="14456917" y="8533372"/>
            <a:ext cx="515267" cy="289182"/>
          </a:xfrm>
          <a:prstGeom prst="rect">
            <a:avLst/>
          </a:prstGeom>
        </p:spPr>
        <p:txBody>
          <a:bodyPr vert="horz" wrap="square" lIns="0" tIns="0" rIns="0" bIns="0" rtlCol="0">
            <a:spAutoFit/>
          </a:bodyPr>
          <a:lstStyle/>
          <a:p>
            <a:pPr marL="50738" defTabSz="1217706">
              <a:lnSpc>
                <a:spcPts val="2357"/>
              </a:lnSpc>
            </a:pPr>
            <a:r>
              <a:rPr spc="7" dirty="0"/>
              <a:t>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17" y="0"/>
            <a:ext cx="12176967" cy="6852081"/>
          </a:xfrm>
          <a:custGeom>
            <a:avLst/>
            <a:gdLst/>
            <a:ahLst/>
            <a:cxnLst/>
            <a:rect l="l" t="t" r="r" b="b"/>
            <a:pathLst>
              <a:path w="9144000" h="5145405">
                <a:moveTo>
                  <a:pt x="9144000" y="0"/>
                </a:moveTo>
                <a:lnTo>
                  <a:pt x="0" y="0"/>
                </a:lnTo>
                <a:lnTo>
                  <a:pt x="0" y="5145024"/>
                </a:lnTo>
                <a:lnTo>
                  <a:pt x="9144000" y="5145024"/>
                </a:lnTo>
                <a:lnTo>
                  <a:pt x="9144000" y="0"/>
                </a:lnTo>
                <a:close/>
              </a:path>
            </a:pathLst>
          </a:custGeom>
          <a:solidFill>
            <a:srgbClr val="FFCCF9">
              <a:alpha val="50195"/>
            </a:srgbClr>
          </a:solidFill>
        </p:spPr>
        <p:txBody>
          <a:bodyPr wrap="square" lIns="0" tIns="0" rIns="0" bIns="0" rtlCol="0"/>
          <a:lstStyle/>
          <a:p>
            <a:pPr defTabSz="1217706"/>
            <a:endParaRPr sz="2397">
              <a:solidFill>
                <a:prstClr val="black"/>
              </a:solidFill>
              <a:latin typeface="Calibri"/>
            </a:endParaRPr>
          </a:p>
        </p:txBody>
      </p:sp>
      <p:sp>
        <p:nvSpPr>
          <p:cNvPr id="3" name="object 3"/>
          <p:cNvSpPr/>
          <p:nvPr/>
        </p:nvSpPr>
        <p:spPr>
          <a:xfrm>
            <a:off x="11299623" y="6056010"/>
            <a:ext cx="694086" cy="694084"/>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object 4"/>
          <p:cNvSpPr txBox="1"/>
          <p:nvPr/>
        </p:nvSpPr>
        <p:spPr>
          <a:xfrm>
            <a:off x="1071918" y="1560569"/>
            <a:ext cx="9124269" cy="3809790"/>
          </a:xfrm>
          <a:prstGeom prst="rect">
            <a:avLst/>
          </a:prstGeom>
        </p:spPr>
        <p:txBody>
          <a:bodyPr vert="horz" wrap="square" lIns="0" tIns="113313" rIns="0" bIns="0" rtlCol="0">
            <a:spAutoFit/>
          </a:bodyPr>
          <a:lstStyle/>
          <a:p>
            <a:pPr marL="243541" indent="-227474" defTabSz="1217706">
              <a:spcBef>
                <a:spcPts val="892"/>
              </a:spcBef>
              <a:buFontTx/>
              <a:buChar char="•"/>
              <a:tabLst>
                <a:tab pos="244387" algn="l"/>
              </a:tabLst>
            </a:pPr>
            <a:r>
              <a:rPr sz="2530" spc="-7" dirty="0">
                <a:solidFill>
                  <a:prstClr val="black"/>
                </a:solidFill>
                <a:latin typeface="Arial"/>
                <a:cs typeface="Arial"/>
              </a:rPr>
              <a:t>Investments </a:t>
            </a:r>
            <a:r>
              <a:rPr sz="2530" dirty="0">
                <a:solidFill>
                  <a:prstClr val="black"/>
                </a:solidFill>
                <a:latin typeface="Arial"/>
                <a:cs typeface="Arial"/>
              </a:rPr>
              <a:t>in research </a:t>
            </a:r>
            <a:r>
              <a:rPr sz="2530" spc="-7" dirty="0">
                <a:solidFill>
                  <a:prstClr val="black"/>
                </a:solidFill>
                <a:latin typeface="Arial"/>
                <a:cs typeface="Arial"/>
              </a:rPr>
              <a:t>and innovation which prioritize</a:t>
            </a:r>
            <a:r>
              <a:rPr sz="2530" spc="260" dirty="0">
                <a:solidFill>
                  <a:prstClr val="black"/>
                </a:solidFill>
                <a:latin typeface="Arial"/>
                <a:cs typeface="Arial"/>
              </a:rPr>
              <a:t> </a:t>
            </a:r>
            <a:r>
              <a:rPr sz="2530" spc="-7" dirty="0">
                <a:solidFill>
                  <a:prstClr val="black"/>
                </a:solidFill>
                <a:latin typeface="Arial"/>
                <a:cs typeface="Arial"/>
              </a:rPr>
              <a:t>impact</a:t>
            </a:r>
            <a:endParaRPr sz="2530">
              <a:solidFill>
                <a:prstClr val="black"/>
              </a:solidFill>
              <a:latin typeface="Arial"/>
              <a:cs typeface="Arial"/>
            </a:endParaRPr>
          </a:p>
          <a:p>
            <a:pPr marL="243541" indent="-227474" defTabSz="1217706">
              <a:spcBef>
                <a:spcPts val="772"/>
              </a:spcBef>
              <a:buFontTx/>
              <a:buChar char="•"/>
              <a:tabLst>
                <a:tab pos="244387" algn="l"/>
              </a:tabLst>
            </a:pPr>
            <a:r>
              <a:rPr sz="2530" dirty="0">
                <a:solidFill>
                  <a:prstClr val="black"/>
                </a:solidFill>
                <a:latin typeface="Arial"/>
                <a:cs typeface="Arial"/>
              </a:rPr>
              <a:t>Adjudication structures </a:t>
            </a:r>
            <a:r>
              <a:rPr sz="2530" spc="-7" dirty="0">
                <a:solidFill>
                  <a:prstClr val="black"/>
                </a:solidFill>
                <a:latin typeface="Arial"/>
                <a:cs typeface="Arial"/>
              </a:rPr>
              <a:t>and </a:t>
            </a:r>
            <a:r>
              <a:rPr sz="2530" dirty="0">
                <a:solidFill>
                  <a:prstClr val="black"/>
                </a:solidFill>
                <a:latin typeface="Arial"/>
                <a:cs typeface="Arial"/>
              </a:rPr>
              <a:t>processes which </a:t>
            </a:r>
            <a:r>
              <a:rPr sz="2530" spc="-7" dirty="0">
                <a:solidFill>
                  <a:prstClr val="black"/>
                </a:solidFill>
                <a:latin typeface="Arial"/>
                <a:cs typeface="Arial"/>
              </a:rPr>
              <a:t>value</a:t>
            </a:r>
            <a:r>
              <a:rPr sz="2530" spc="100" dirty="0">
                <a:solidFill>
                  <a:prstClr val="black"/>
                </a:solidFill>
                <a:latin typeface="Arial"/>
                <a:cs typeface="Arial"/>
              </a:rPr>
              <a:t> </a:t>
            </a:r>
            <a:r>
              <a:rPr sz="2530" spc="-7" dirty="0">
                <a:solidFill>
                  <a:prstClr val="black"/>
                </a:solidFill>
                <a:latin typeface="Arial"/>
                <a:cs typeface="Arial"/>
              </a:rPr>
              <a:t>impact</a:t>
            </a:r>
            <a:endParaRPr sz="2530">
              <a:solidFill>
                <a:prstClr val="black"/>
              </a:solidFill>
              <a:latin typeface="Arial"/>
              <a:cs typeface="Arial"/>
            </a:endParaRPr>
          </a:p>
          <a:p>
            <a:pPr marL="243541" indent="-227474" defTabSz="1217706">
              <a:spcBef>
                <a:spcPts val="766"/>
              </a:spcBef>
              <a:buFontTx/>
              <a:buChar char="•"/>
              <a:tabLst>
                <a:tab pos="244387" algn="l"/>
              </a:tabLst>
            </a:pPr>
            <a:r>
              <a:rPr sz="2530" dirty="0">
                <a:solidFill>
                  <a:prstClr val="black"/>
                </a:solidFill>
                <a:latin typeface="Arial"/>
                <a:cs typeface="Arial"/>
              </a:rPr>
              <a:t>Ecosystem </a:t>
            </a:r>
            <a:r>
              <a:rPr sz="2530" spc="-7" dirty="0">
                <a:solidFill>
                  <a:prstClr val="black"/>
                </a:solidFill>
                <a:latin typeface="Arial"/>
                <a:cs typeface="Arial"/>
              </a:rPr>
              <a:t>structure and</a:t>
            </a:r>
            <a:r>
              <a:rPr sz="2530" spc="40" dirty="0">
                <a:solidFill>
                  <a:prstClr val="black"/>
                </a:solidFill>
                <a:latin typeface="Arial"/>
                <a:cs typeface="Arial"/>
              </a:rPr>
              <a:t> </a:t>
            </a:r>
            <a:r>
              <a:rPr sz="2530" dirty="0">
                <a:solidFill>
                  <a:prstClr val="black"/>
                </a:solidFill>
                <a:latin typeface="Arial"/>
                <a:cs typeface="Arial"/>
              </a:rPr>
              <a:t>linkages</a:t>
            </a:r>
            <a:endParaRPr sz="2530">
              <a:solidFill>
                <a:prstClr val="black"/>
              </a:solidFill>
              <a:latin typeface="Arial"/>
              <a:cs typeface="Arial"/>
            </a:endParaRPr>
          </a:p>
          <a:p>
            <a:pPr marL="243541" indent="-227474" defTabSz="1217706">
              <a:spcBef>
                <a:spcPts val="772"/>
              </a:spcBef>
              <a:buFontTx/>
              <a:buChar char="•"/>
              <a:tabLst>
                <a:tab pos="244387" algn="l"/>
              </a:tabLst>
            </a:pPr>
            <a:r>
              <a:rPr sz="2530" dirty="0">
                <a:solidFill>
                  <a:prstClr val="black"/>
                </a:solidFill>
                <a:latin typeface="Arial"/>
                <a:cs typeface="Arial"/>
              </a:rPr>
              <a:t>Rethinking definitions </a:t>
            </a:r>
            <a:r>
              <a:rPr sz="2530" spc="-7" dirty="0">
                <a:solidFill>
                  <a:prstClr val="black"/>
                </a:solidFill>
                <a:latin typeface="Arial"/>
                <a:cs typeface="Arial"/>
              </a:rPr>
              <a:t>of</a:t>
            </a:r>
            <a:r>
              <a:rPr sz="2530" spc="-27" dirty="0">
                <a:solidFill>
                  <a:prstClr val="black"/>
                </a:solidFill>
                <a:latin typeface="Arial"/>
                <a:cs typeface="Arial"/>
              </a:rPr>
              <a:t> </a:t>
            </a:r>
            <a:r>
              <a:rPr sz="2530" spc="-7" dirty="0">
                <a:solidFill>
                  <a:prstClr val="black"/>
                </a:solidFill>
                <a:latin typeface="Arial"/>
                <a:cs typeface="Arial"/>
              </a:rPr>
              <a:t>innovation</a:t>
            </a:r>
            <a:endParaRPr sz="2530">
              <a:solidFill>
                <a:prstClr val="black"/>
              </a:solidFill>
              <a:latin typeface="Arial"/>
              <a:cs typeface="Arial"/>
            </a:endParaRPr>
          </a:p>
          <a:p>
            <a:pPr marL="243541" indent="-227474" defTabSz="1217706">
              <a:lnSpc>
                <a:spcPts val="2876"/>
              </a:lnSpc>
              <a:spcBef>
                <a:spcPts val="766"/>
              </a:spcBef>
              <a:buFontTx/>
              <a:buChar char="•"/>
              <a:tabLst>
                <a:tab pos="244387" algn="l"/>
              </a:tabLst>
            </a:pPr>
            <a:r>
              <a:rPr sz="2530" spc="-7" dirty="0">
                <a:solidFill>
                  <a:prstClr val="black"/>
                </a:solidFill>
                <a:latin typeface="Arial"/>
                <a:cs typeface="Arial"/>
              </a:rPr>
              <a:t>Not just IP or even </a:t>
            </a:r>
            <a:r>
              <a:rPr sz="2530" spc="-13" dirty="0">
                <a:solidFill>
                  <a:prstClr val="black"/>
                </a:solidFill>
                <a:latin typeface="Arial"/>
                <a:cs typeface="Arial"/>
              </a:rPr>
              <a:t>job </a:t>
            </a:r>
            <a:r>
              <a:rPr sz="2530" spc="-7" dirty="0">
                <a:solidFill>
                  <a:prstClr val="black"/>
                </a:solidFill>
                <a:latin typeface="Arial"/>
                <a:cs typeface="Arial"/>
              </a:rPr>
              <a:t>creation - SDGs: gender</a:t>
            </a:r>
            <a:r>
              <a:rPr sz="2530" spc="180" dirty="0">
                <a:solidFill>
                  <a:prstClr val="black"/>
                </a:solidFill>
                <a:latin typeface="Arial"/>
                <a:cs typeface="Arial"/>
              </a:rPr>
              <a:t> </a:t>
            </a:r>
            <a:r>
              <a:rPr sz="2530" spc="-27" dirty="0">
                <a:solidFill>
                  <a:prstClr val="black"/>
                </a:solidFill>
                <a:latin typeface="Arial"/>
                <a:cs typeface="Arial"/>
              </a:rPr>
              <a:t>equality,</a:t>
            </a:r>
            <a:endParaRPr sz="2530">
              <a:solidFill>
                <a:prstClr val="black"/>
              </a:solidFill>
              <a:latin typeface="Arial"/>
              <a:cs typeface="Arial"/>
            </a:endParaRPr>
          </a:p>
          <a:p>
            <a:pPr marL="243541" defTabSz="1217706">
              <a:lnSpc>
                <a:spcPts val="2876"/>
              </a:lnSpc>
            </a:pPr>
            <a:r>
              <a:rPr sz="2530" spc="-7" dirty="0">
                <a:solidFill>
                  <a:prstClr val="black"/>
                </a:solidFill>
                <a:latin typeface="Arial"/>
                <a:cs typeface="Arial"/>
              </a:rPr>
              <a:t>environment,</a:t>
            </a:r>
            <a:r>
              <a:rPr sz="2530" spc="80" dirty="0">
                <a:solidFill>
                  <a:prstClr val="black"/>
                </a:solidFill>
                <a:latin typeface="Arial"/>
                <a:cs typeface="Arial"/>
              </a:rPr>
              <a:t> </a:t>
            </a:r>
            <a:r>
              <a:rPr sz="2530" spc="-7" dirty="0">
                <a:solidFill>
                  <a:prstClr val="black"/>
                </a:solidFill>
                <a:latin typeface="Arial"/>
                <a:cs typeface="Arial"/>
              </a:rPr>
              <a:t>etc</a:t>
            </a:r>
            <a:endParaRPr sz="2530">
              <a:solidFill>
                <a:prstClr val="black"/>
              </a:solidFill>
              <a:latin typeface="Arial"/>
              <a:cs typeface="Arial"/>
            </a:endParaRPr>
          </a:p>
          <a:p>
            <a:pPr marL="243541" indent="-227474" defTabSz="1217706">
              <a:spcBef>
                <a:spcPts val="772"/>
              </a:spcBef>
              <a:buFontTx/>
              <a:buChar char="•"/>
              <a:tabLst>
                <a:tab pos="244387" algn="l"/>
              </a:tabLst>
            </a:pPr>
            <a:r>
              <a:rPr sz="2530" spc="-7" dirty="0">
                <a:solidFill>
                  <a:prstClr val="black"/>
                </a:solidFill>
                <a:latin typeface="Arial"/>
                <a:cs typeface="Arial"/>
              </a:rPr>
              <a:t>Diversity and </a:t>
            </a:r>
            <a:r>
              <a:rPr sz="2530" dirty="0">
                <a:solidFill>
                  <a:prstClr val="black"/>
                </a:solidFill>
                <a:latin typeface="Arial"/>
                <a:cs typeface="Arial"/>
              </a:rPr>
              <a:t>inclusion</a:t>
            </a:r>
            <a:r>
              <a:rPr sz="2530" spc="27" dirty="0">
                <a:solidFill>
                  <a:prstClr val="black"/>
                </a:solidFill>
                <a:latin typeface="Arial"/>
                <a:cs typeface="Arial"/>
              </a:rPr>
              <a:t> </a:t>
            </a:r>
            <a:r>
              <a:rPr sz="2530" dirty="0">
                <a:solidFill>
                  <a:prstClr val="black"/>
                </a:solidFill>
                <a:latin typeface="Arial"/>
                <a:cs typeface="Arial"/>
              </a:rPr>
              <a:t>lens</a:t>
            </a:r>
            <a:endParaRPr sz="2530">
              <a:solidFill>
                <a:prstClr val="black"/>
              </a:solidFill>
              <a:latin typeface="Arial"/>
              <a:cs typeface="Arial"/>
            </a:endParaRPr>
          </a:p>
          <a:p>
            <a:pPr marL="243541" indent="-227474" defTabSz="1217706">
              <a:spcBef>
                <a:spcPts val="766"/>
              </a:spcBef>
              <a:buFontTx/>
              <a:buChar char="•"/>
              <a:tabLst>
                <a:tab pos="244387" algn="l"/>
              </a:tabLst>
            </a:pPr>
            <a:r>
              <a:rPr sz="2530" spc="-7" dirty="0">
                <a:solidFill>
                  <a:prstClr val="black"/>
                </a:solidFill>
                <a:latin typeface="Arial"/>
                <a:cs typeface="Arial"/>
              </a:rPr>
              <a:t>Reward</a:t>
            </a:r>
            <a:r>
              <a:rPr sz="2530" spc="53" dirty="0">
                <a:solidFill>
                  <a:prstClr val="black"/>
                </a:solidFill>
                <a:latin typeface="Arial"/>
                <a:cs typeface="Arial"/>
              </a:rPr>
              <a:t> </a:t>
            </a:r>
            <a:r>
              <a:rPr sz="2530" spc="-7" dirty="0">
                <a:solidFill>
                  <a:prstClr val="black"/>
                </a:solidFill>
                <a:latin typeface="Arial"/>
                <a:cs typeface="Arial"/>
              </a:rPr>
              <a:t>systems</a:t>
            </a:r>
            <a:endParaRPr sz="2530">
              <a:solidFill>
                <a:prstClr val="black"/>
              </a:solidFill>
              <a:latin typeface="Arial"/>
              <a:cs typeface="Arial"/>
            </a:endParaRPr>
          </a:p>
        </p:txBody>
      </p:sp>
      <p:sp>
        <p:nvSpPr>
          <p:cNvPr id="6" name="object 6"/>
          <p:cNvSpPr txBox="1">
            <a:spLocks noGrp="1"/>
          </p:cNvSpPr>
          <p:nvPr>
            <p:ph type="sldNum" sz="quarter" idx="7"/>
          </p:nvPr>
        </p:nvSpPr>
        <p:spPr>
          <a:xfrm>
            <a:off x="14456917" y="8533372"/>
            <a:ext cx="515267" cy="289182"/>
          </a:xfrm>
          <a:prstGeom prst="rect">
            <a:avLst/>
          </a:prstGeom>
        </p:spPr>
        <p:txBody>
          <a:bodyPr vert="horz" wrap="square" lIns="0" tIns="0" rIns="0" bIns="0" rtlCol="0">
            <a:spAutoFit/>
          </a:bodyPr>
          <a:lstStyle/>
          <a:p>
            <a:pPr marL="50738" defTabSz="1217706">
              <a:lnSpc>
                <a:spcPts val="2357"/>
              </a:lnSpc>
            </a:pPr>
            <a:r>
              <a:rPr spc="7" dirty="0"/>
              <a:t>9</a:t>
            </a:r>
          </a:p>
        </p:txBody>
      </p:sp>
      <p:sp>
        <p:nvSpPr>
          <p:cNvPr id="5" name="object 5"/>
          <p:cNvSpPr txBox="1">
            <a:spLocks noGrp="1"/>
          </p:cNvSpPr>
          <p:nvPr>
            <p:ph type="title"/>
          </p:nvPr>
        </p:nvSpPr>
        <p:spPr>
          <a:xfrm>
            <a:off x="1071919" y="697402"/>
            <a:ext cx="3825597" cy="754843"/>
          </a:xfrm>
          <a:prstGeom prst="rect">
            <a:avLst/>
          </a:prstGeom>
        </p:spPr>
        <p:txBody>
          <a:bodyPr vert="horz" wrap="square" lIns="0" tIns="16912" rIns="0" bIns="0" rtlCol="0">
            <a:spAutoFit/>
          </a:bodyPr>
          <a:lstStyle/>
          <a:p>
            <a:pPr marL="16913">
              <a:spcBef>
                <a:spcPts val="133"/>
              </a:spcBef>
            </a:pPr>
            <a:r>
              <a:rPr sz="4794" spc="-146" dirty="0"/>
              <a:t>Societal</a:t>
            </a:r>
            <a:r>
              <a:rPr sz="4794" spc="-305" dirty="0"/>
              <a:t> </a:t>
            </a:r>
            <a:r>
              <a:rPr sz="4794" spc="-160" dirty="0"/>
              <a:t>Level</a:t>
            </a:r>
            <a:endParaRPr sz="4794"/>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17" y="0"/>
            <a:ext cx="12176967" cy="6852081"/>
          </a:xfrm>
          <a:custGeom>
            <a:avLst/>
            <a:gdLst/>
            <a:ahLst/>
            <a:cxnLst/>
            <a:rect l="l" t="t" r="r" b="b"/>
            <a:pathLst>
              <a:path w="9144000" h="5145405">
                <a:moveTo>
                  <a:pt x="9144000" y="0"/>
                </a:moveTo>
                <a:lnTo>
                  <a:pt x="0" y="0"/>
                </a:lnTo>
                <a:lnTo>
                  <a:pt x="0" y="5145024"/>
                </a:lnTo>
                <a:lnTo>
                  <a:pt x="9144000" y="5145024"/>
                </a:lnTo>
                <a:lnTo>
                  <a:pt x="9144000" y="0"/>
                </a:lnTo>
                <a:close/>
              </a:path>
            </a:pathLst>
          </a:custGeom>
          <a:solidFill>
            <a:srgbClr val="FFCCF9">
              <a:alpha val="50195"/>
            </a:srgbClr>
          </a:solidFill>
        </p:spPr>
        <p:txBody>
          <a:bodyPr wrap="square" lIns="0" tIns="0" rIns="0" bIns="0" rtlCol="0"/>
          <a:lstStyle/>
          <a:p>
            <a:pPr defTabSz="1217706"/>
            <a:endParaRPr sz="2397">
              <a:solidFill>
                <a:prstClr val="black"/>
              </a:solidFill>
              <a:latin typeface="Calibri"/>
            </a:endParaRPr>
          </a:p>
        </p:txBody>
      </p:sp>
      <p:sp>
        <p:nvSpPr>
          <p:cNvPr id="3" name="object 3"/>
          <p:cNvSpPr/>
          <p:nvPr/>
        </p:nvSpPr>
        <p:spPr>
          <a:xfrm>
            <a:off x="11299623" y="6056010"/>
            <a:ext cx="694086" cy="694084"/>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object 4"/>
          <p:cNvSpPr txBox="1"/>
          <p:nvPr/>
        </p:nvSpPr>
        <p:spPr>
          <a:xfrm>
            <a:off x="1071919" y="1567848"/>
            <a:ext cx="8635499" cy="4177765"/>
          </a:xfrm>
          <a:prstGeom prst="rect">
            <a:avLst/>
          </a:prstGeom>
        </p:spPr>
        <p:txBody>
          <a:bodyPr vert="horz" wrap="square" lIns="0" tIns="104857" rIns="0" bIns="0" rtlCol="0">
            <a:spAutoFit/>
          </a:bodyPr>
          <a:lstStyle/>
          <a:p>
            <a:pPr marL="243541" indent="-227474" defTabSz="1217706">
              <a:spcBef>
                <a:spcPts val="826"/>
              </a:spcBef>
              <a:buFontTx/>
              <a:buChar char="•"/>
              <a:tabLst>
                <a:tab pos="244387" algn="l"/>
              </a:tabLst>
            </a:pPr>
            <a:r>
              <a:rPr sz="2797" spc="7" dirty="0">
                <a:solidFill>
                  <a:prstClr val="black"/>
                </a:solidFill>
                <a:latin typeface="Arial"/>
                <a:cs typeface="Arial"/>
              </a:rPr>
              <a:t>Culture of </a:t>
            </a:r>
            <a:r>
              <a:rPr sz="2797" dirty="0">
                <a:solidFill>
                  <a:prstClr val="black"/>
                </a:solidFill>
                <a:latin typeface="Arial"/>
                <a:cs typeface="Arial"/>
              </a:rPr>
              <a:t>the ivory</a:t>
            </a:r>
            <a:r>
              <a:rPr sz="2797" spc="-146" dirty="0">
                <a:solidFill>
                  <a:prstClr val="black"/>
                </a:solidFill>
                <a:latin typeface="Arial"/>
                <a:cs typeface="Arial"/>
              </a:rPr>
              <a:t> </a:t>
            </a:r>
            <a:r>
              <a:rPr sz="2797" dirty="0">
                <a:solidFill>
                  <a:prstClr val="black"/>
                </a:solidFill>
                <a:latin typeface="Arial"/>
                <a:cs typeface="Arial"/>
              </a:rPr>
              <a:t>tower</a:t>
            </a:r>
            <a:endParaRPr sz="2797">
              <a:solidFill>
                <a:prstClr val="black"/>
              </a:solidFill>
              <a:latin typeface="Arial"/>
              <a:cs typeface="Arial"/>
            </a:endParaRPr>
          </a:p>
          <a:p>
            <a:pPr marL="243541" indent="-227474" defTabSz="1217706">
              <a:spcBef>
                <a:spcPts val="706"/>
              </a:spcBef>
              <a:buFontTx/>
              <a:buChar char="•"/>
              <a:tabLst>
                <a:tab pos="244387" algn="l"/>
              </a:tabLst>
            </a:pPr>
            <a:r>
              <a:rPr sz="2797" spc="7" dirty="0">
                <a:solidFill>
                  <a:prstClr val="black"/>
                </a:solidFill>
                <a:latin typeface="Arial"/>
                <a:cs typeface="Arial"/>
              </a:rPr>
              <a:t>Inclusion (not just</a:t>
            </a:r>
            <a:r>
              <a:rPr sz="2797" spc="-206" dirty="0">
                <a:solidFill>
                  <a:prstClr val="black"/>
                </a:solidFill>
                <a:latin typeface="Arial"/>
                <a:cs typeface="Arial"/>
              </a:rPr>
              <a:t> </a:t>
            </a:r>
            <a:r>
              <a:rPr sz="2797" spc="27" dirty="0">
                <a:solidFill>
                  <a:prstClr val="black"/>
                </a:solidFill>
                <a:latin typeface="Arial"/>
                <a:cs typeface="Arial"/>
              </a:rPr>
              <a:t>STEM!)</a:t>
            </a:r>
            <a:endParaRPr sz="2797">
              <a:solidFill>
                <a:prstClr val="black"/>
              </a:solidFill>
              <a:latin typeface="Arial"/>
              <a:cs typeface="Arial"/>
            </a:endParaRPr>
          </a:p>
          <a:p>
            <a:pPr marL="243541" indent="-227474" defTabSz="1217706">
              <a:spcBef>
                <a:spcPts val="739"/>
              </a:spcBef>
              <a:buFontTx/>
              <a:buChar char="•"/>
              <a:tabLst>
                <a:tab pos="244387" algn="l"/>
              </a:tabLst>
            </a:pPr>
            <a:r>
              <a:rPr sz="2797" spc="7" dirty="0">
                <a:solidFill>
                  <a:prstClr val="black"/>
                </a:solidFill>
                <a:latin typeface="Arial"/>
                <a:cs typeface="Arial"/>
              </a:rPr>
              <a:t>Reward</a:t>
            </a:r>
            <a:r>
              <a:rPr sz="2797" spc="-80" dirty="0">
                <a:solidFill>
                  <a:prstClr val="black"/>
                </a:solidFill>
                <a:latin typeface="Arial"/>
                <a:cs typeface="Arial"/>
              </a:rPr>
              <a:t> </a:t>
            </a:r>
            <a:r>
              <a:rPr sz="2797" dirty="0">
                <a:solidFill>
                  <a:prstClr val="black"/>
                </a:solidFill>
                <a:latin typeface="Arial"/>
                <a:cs typeface="Arial"/>
              </a:rPr>
              <a:t>systems</a:t>
            </a:r>
            <a:endParaRPr sz="2797">
              <a:solidFill>
                <a:prstClr val="black"/>
              </a:solidFill>
              <a:latin typeface="Arial"/>
              <a:cs typeface="Arial"/>
            </a:endParaRPr>
          </a:p>
          <a:p>
            <a:pPr marL="243541" indent="-227474" defTabSz="1217706">
              <a:spcBef>
                <a:spcPts val="739"/>
              </a:spcBef>
              <a:buFontTx/>
              <a:buChar char="•"/>
              <a:tabLst>
                <a:tab pos="244387" algn="l"/>
              </a:tabLst>
            </a:pPr>
            <a:r>
              <a:rPr sz="2797" dirty="0">
                <a:solidFill>
                  <a:prstClr val="black"/>
                </a:solidFill>
                <a:latin typeface="Arial"/>
                <a:cs typeface="Arial"/>
              </a:rPr>
              <a:t>Celebrating</a:t>
            </a:r>
            <a:r>
              <a:rPr sz="2797" spc="-107" dirty="0">
                <a:solidFill>
                  <a:prstClr val="black"/>
                </a:solidFill>
                <a:latin typeface="Arial"/>
                <a:cs typeface="Arial"/>
              </a:rPr>
              <a:t> </a:t>
            </a:r>
            <a:r>
              <a:rPr sz="2797" spc="7" dirty="0">
                <a:solidFill>
                  <a:prstClr val="black"/>
                </a:solidFill>
                <a:latin typeface="Arial"/>
                <a:cs typeface="Arial"/>
              </a:rPr>
              <a:t>success</a:t>
            </a:r>
            <a:endParaRPr sz="2797">
              <a:solidFill>
                <a:prstClr val="black"/>
              </a:solidFill>
              <a:latin typeface="Arial"/>
              <a:cs typeface="Arial"/>
            </a:endParaRPr>
          </a:p>
          <a:p>
            <a:pPr marL="243541" indent="-227474" defTabSz="1217706">
              <a:spcBef>
                <a:spcPts val="732"/>
              </a:spcBef>
              <a:buFontTx/>
              <a:buChar char="•"/>
              <a:tabLst>
                <a:tab pos="244387" algn="l"/>
              </a:tabLst>
            </a:pPr>
            <a:r>
              <a:rPr sz="2797" spc="-7" dirty="0">
                <a:solidFill>
                  <a:prstClr val="black"/>
                </a:solidFill>
                <a:latin typeface="Arial"/>
                <a:cs typeface="Arial"/>
              </a:rPr>
              <a:t>Innovative </a:t>
            </a:r>
            <a:r>
              <a:rPr sz="2797" spc="7" dirty="0">
                <a:solidFill>
                  <a:prstClr val="black"/>
                </a:solidFill>
                <a:latin typeface="Arial"/>
                <a:cs typeface="Arial"/>
              </a:rPr>
              <a:t>approaches </a:t>
            </a:r>
            <a:r>
              <a:rPr sz="2797" spc="-7" dirty="0">
                <a:solidFill>
                  <a:prstClr val="black"/>
                </a:solidFill>
                <a:latin typeface="Arial"/>
                <a:cs typeface="Arial"/>
              </a:rPr>
              <a:t>to </a:t>
            </a:r>
            <a:r>
              <a:rPr sz="2797" spc="7" dirty="0">
                <a:solidFill>
                  <a:prstClr val="black"/>
                </a:solidFill>
                <a:latin typeface="Arial"/>
                <a:cs typeface="Arial"/>
              </a:rPr>
              <a:t>engaging </a:t>
            </a:r>
            <a:r>
              <a:rPr sz="2797" spc="-7" dirty="0">
                <a:solidFill>
                  <a:prstClr val="black"/>
                </a:solidFill>
                <a:latin typeface="Arial"/>
                <a:cs typeface="Arial"/>
              </a:rPr>
              <a:t>with</a:t>
            </a:r>
            <a:r>
              <a:rPr sz="2797" spc="-226" dirty="0">
                <a:solidFill>
                  <a:prstClr val="black"/>
                </a:solidFill>
                <a:latin typeface="Arial"/>
                <a:cs typeface="Arial"/>
              </a:rPr>
              <a:t> </a:t>
            </a:r>
            <a:r>
              <a:rPr sz="2797" dirty="0">
                <a:solidFill>
                  <a:prstClr val="black"/>
                </a:solidFill>
                <a:latin typeface="Arial"/>
                <a:cs typeface="Arial"/>
              </a:rPr>
              <a:t>stakeholders</a:t>
            </a:r>
            <a:endParaRPr sz="2797">
              <a:solidFill>
                <a:prstClr val="black"/>
              </a:solidFill>
              <a:latin typeface="Arial"/>
              <a:cs typeface="Arial"/>
            </a:endParaRPr>
          </a:p>
          <a:p>
            <a:pPr marL="243541" indent="-227474" defTabSz="1217706">
              <a:spcBef>
                <a:spcPts val="739"/>
              </a:spcBef>
              <a:buFontTx/>
              <a:buChar char="•"/>
              <a:tabLst>
                <a:tab pos="244387" algn="l"/>
              </a:tabLst>
            </a:pPr>
            <a:r>
              <a:rPr sz="2797" spc="-53" dirty="0">
                <a:solidFill>
                  <a:prstClr val="black"/>
                </a:solidFill>
                <a:latin typeface="Arial"/>
                <a:cs typeface="Arial"/>
              </a:rPr>
              <a:t>Tools </a:t>
            </a:r>
            <a:r>
              <a:rPr sz="2797" spc="7" dirty="0">
                <a:solidFill>
                  <a:prstClr val="black"/>
                </a:solidFill>
                <a:latin typeface="Arial"/>
                <a:cs typeface="Arial"/>
              </a:rPr>
              <a:t>for design, </a:t>
            </a:r>
            <a:r>
              <a:rPr sz="2797" dirty="0">
                <a:solidFill>
                  <a:prstClr val="black"/>
                </a:solidFill>
                <a:latin typeface="Arial"/>
                <a:cs typeface="Arial"/>
              </a:rPr>
              <a:t>implementation </a:t>
            </a:r>
            <a:r>
              <a:rPr sz="2797" spc="7" dirty="0">
                <a:solidFill>
                  <a:prstClr val="black"/>
                </a:solidFill>
                <a:latin typeface="Arial"/>
                <a:cs typeface="Arial"/>
              </a:rPr>
              <a:t>and</a:t>
            </a:r>
            <a:r>
              <a:rPr sz="2797" spc="-220" dirty="0">
                <a:solidFill>
                  <a:prstClr val="black"/>
                </a:solidFill>
                <a:latin typeface="Arial"/>
                <a:cs typeface="Arial"/>
              </a:rPr>
              <a:t> </a:t>
            </a:r>
            <a:r>
              <a:rPr sz="2797" spc="7" dirty="0">
                <a:solidFill>
                  <a:prstClr val="black"/>
                </a:solidFill>
                <a:latin typeface="Arial"/>
                <a:cs typeface="Arial"/>
              </a:rPr>
              <a:t>KMB</a:t>
            </a:r>
            <a:endParaRPr sz="2797">
              <a:solidFill>
                <a:prstClr val="black"/>
              </a:solidFill>
              <a:latin typeface="Arial"/>
              <a:cs typeface="Arial"/>
            </a:endParaRPr>
          </a:p>
          <a:p>
            <a:pPr marL="243541" indent="-227474" defTabSz="1217706">
              <a:spcBef>
                <a:spcPts val="739"/>
              </a:spcBef>
              <a:buFontTx/>
              <a:buChar char="•"/>
              <a:tabLst>
                <a:tab pos="244387" algn="l"/>
              </a:tabLst>
            </a:pPr>
            <a:r>
              <a:rPr sz="2797" spc="7" dirty="0">
                <a:solidFill>
                  <a:prstClr val="black"/>
                </a:solidFill>
                <a:latin typeface="Arial"/>
                <a:cs typeface="Arial"/>
              </a:rPr>
              <a:t>Skills and capacity</a:t>
            </a:r>
            <a:r>
              <a:rPr sz="2797" spc="-240" dirty="0">
                <a:solidFill>
                  <a:prstClr val="black"/>
                </a:solidFill>
                <a:latin typeface="Arial"/>
                <a:cs typeface="Arial"/>
              </a:rPr>
              <a:t> </a:t>
            </a:r>
            <a:r>
              <a:rPr sz="2797" dirty="0">
                <a:solidFill>
                  <a:prstClr val="black"/>
                </a:solidFill>
                <a:latin typeface="Arial"/>
                <a:cs typeface="Arial"/>
              </a:rPr>
              <a:t>building</a:t>
            </a:r>
            <a:endParaRPr sz="2797">
              <a:solidFill>
                <a:prstClr val="black"/>
              </a:solidFill>
              <a:latin typeface="Arial"/>
              <a:cs typeface="Arial"/>
            </a:endParaRPr>
          </a:p>
          <a:p>
            <a:pPr marL="243541" indent="-227474" defTabSz="1217706">
              <a:spcBef>
                <a:spcPts val="706"/>
              </a:spcBef>
              <a:buFontTx/>
              <a:buChar char="•"/>
              <a:tabLst>
                <a:tab pos="244387" algn="l"/>
              </a:tabLst>
            </a:pPr>
            <a:r>
              <a:rPr sz="2797" spc="7" dirty="0">
                <a:solidFill>
                  <a:prstClr val="black"/>
                </a:solidFill>
                <a:latin typeface="Arial"/>
                <a:cs typeface="Arial"/>
              </a:rPr>
              <a:t>Assessment and </a:t>
            </a:r>
            <a:r>
              <a:rPr sz="2797" dirty="0">
                <a:solidFill>
                  <a:prstClr val="black"/>
                </a:solidFill>
                <a:latin typeface="Arial"/>
                <a:cs typeface="Arial"/>
              </a:rPr>
              <a:t>accountability</a:t>
            </a:r>
            <a:r>
              <a:rPr sz="2797" spc="-286" dirty="0">
                <a:solidFill>
                  <a:prstClr val="black"/>
                </a:solidFill>
                <a:latin typeface="Arial"/>
                <a:cs typeface="Arial"/>
              </a:rPr>
              <a:t> </a:t>
            </a:r>
            <a:r>
              <a:rPr sz="2797" spc="7" dirty="0">
                <a:solidFill>
                  <a:prstClr val="black"/>
                </a:solidFill>
                <a:latin typeface="Arial"/>
                <a:cs typeface="Arial"/>
              </a:rPr>
              <a:t>frameworks</a:t>
            </a:r>
            <a:endParaRPr sz="2797">
              <a:solidFill>
                <a:prstClr val="black"/>
              </a:solidFill>
              <a:latin typeface="Arial"/>
              <a:cs typeface="Arial"/>
            </a:endParaRPr>
          </a:p>
        </p:txBody>
      </p:sp>
      <p:sp>
        <p:nvSpPr>
          <p:cNvPr id="6" name="object 6"/>
          <p:cNvSpPr txBox="1">
            <a:spLocks noGrp="1"/>
          </p:cNvSpPr>
          <p:nvPr>
            <p:ph type="sldNum" sz="quarter" idx="7"/>
          </p:nvPr>
        </p:nvSpPr>
        <p:spPr>
          <a:xfrm>
            <a:off x="14456917" y="8533372"/>
            <a:ext cx="515267" cy="289182"/>
          </a:xfrm>
          <a:prstGeom prst="rect">
            <a:avLst/>
          </a:prstGeom>
        </p:spPr>
        <p:txBody>
          <a:bodyPr vert="horz" wrap="square" lIns="0" tIns="0" rIns="0" bIns="0" rtlCol="0">
            <a:spAutoFit/>
          </a:bodyPr>
          <a:lstStyle/>
          <a:p>
            <a:pPr marL="50738" defTabSz="1217706">
              <a:lnSpc>
                <a:spcPts val="2357"/>
              </a:lnSpc>
            </a:pPr>
            <a:r>
              <a:rPr spc="7" dirty="0"/>
              <a:t>10</a:t>
            </a:r>
          </a:p>
        </p:txBody>
      </p:sp>
      <p:sp>
        <p:nvSpPr>
          <p:cNvPr id="5" name="object 5"/>
          <p:cNvSpPr txBox="1">
            <a:spLocks noGrp="1"/>
          </p:cNvSpPr>
          <p:nvPr>
            <p:ph type="title"/>
          </p:nvPr>
        </p:nvSpPr>
        <p:spPr>
          <a:xfrm>
            <a:off x="1071919" y="701460"/>
            <a:ext cx="4231496" cy="695978"/>
          </a:xfrm>
          <a:prstGeom prst="rect">
            <a:avLst/>
          </a:prstGeom>
        </p:spPr>
        <p:txBody>
          <a:bodyPr vert="horz" wrap="square" lIns="0" tIns="19449" rIns="0" bIns="0" rtlCol="0">
            <a:spAutoFit/>
          </a:bodyPr>
          <a:lstStyle/>
          <a:p>
            <a:pPr marL="16913">
              <a:spcBef>
                <a:spcPts val="153"/>
              </a:spcBef>
            </a:pPr>
            <a:r>
              <a:rPr sz="4395" spc="-146" dirty="0"/>
              <a:t>Institutional</a:t>
            </a:r>
            <a:r>
              <a:rPr sz="4395" spc="-373" dirty="0"/>
              <a:t> </a:t>
            </a:r>
            <a:r>
              <a:rPr sz="4395" spc="-146" dirty="0"/>
              <a:t>level</a:t>
            </a:r>
            <a:endParaRPr sz="4395"/>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09961" y="6424843"/>
            <a:ext cx="245231" cy="564257"/>
          </a:xfrm>
          <a:prstGeom prst="rect">
            <a:avLst/>
          </a:prstGeom>
        </p:spPr>
        <p:txBody>
          <a:bodyPr vert="horz" wrap="square" lIns="0" tIns="0" rIns="0" bIns="0" rtlCol="0">
            <a:spAutoFit/>
          </a:bodyPr>
          <a:lstStyle/>
          <a:p>
            <a:pPr defTabSz="1217706">
              <a:lnSpc>
                <a:spcPts val="2224"/>
              </a:lnSpc>
            </a:pPr>
            <a:r>
              <a:rPr sz="1998" spc="-152" dirty="0">
                <a:solidFill>
                  <a:srgbClr val="7E7E7E"/>
                </a:solidFill>
                <a:latin typeface="Arial"/>
                <a:cs typeface="Arial"/>
              </a:rPr>
              <a:t>1</a:t>
            </a:r>
            <a:r>
              <a:rPr sz="1998" spc="-2077" dirty="0">
                <a:solidFill>
                  <a:srgbClr val="7E7E7E"/>
                </a:solidFill>
                <a:latin typeface="Arial"/>
                <a:cs typeface="Arial"/>
              </a:rPr>
              <a:t>1</a:t>
            </a:r>
            <a:r>
              <a:rPr sz="1998" spc="-152" dirty="0">
                <a:solidFill>
                  <a:srgbClr val="FF00E3"/>
                </a:solidFill>
                <a:latin typeface="Arial"/>
                <a:cs typeface="Arial"/>
              </a:rPr>
              <a:t>11</a:t>
            </a:r>
            <a:endParaRPr sz="1998">
              <a:solidFill>
                <a:prstClr val="black"/>
              </a:solidFill>
              <a:latin typeface="Arial"/>
              <a:cs typeface="Arial"/>
            </a:endParaRPr>
          </a:p>
        </p:txBody>
      </p:sp>
      <p:sp>
        <p:nvSpPr>
          <p:cNvPr id="3" name="object 3"/>
          <p:cNvSpPr/>
          <p:nvPr/>
        </p:nvSpPr>
        <p:spPr>
          <a:xfrm>
            <a:off x="11299623" y="6056010"/>
            <a:ext cx="694086" cy="694084"/>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object 4"/>
          <p:cNvSpPr txBox="1"/>
          <p:nvPr/>
        </p:nvSpPr>
        <p:spPr>
          <a:xfrm>
            <a:off x="1071919" y="1654207"/>
            <a:ext cx="5115172" cy="4085145"/>
          </a:xfrm>
          <a:prstGeom prst="rect">
            <a:avLst/>
          </a:prstGeom>
        </p:spPr>
        <p:txBody>
          <a:bodyPr vert="horz" wrap="square" lIns="0" tIns="60885" rIns="0" bIns="0" rtlCol="0">
            <a:spAutoFit/>
          </a:bodyPr>
          <a:lstStyle/>
          <a:p>
            <a:pPr marL="243541" marR="1180499" indent="-227474" algn="just" defTabSz="1217706">
              <a:lnSpc>
                <a:spcPct val="90000"/>
              </a:lnSpc>
              <a:spcBef>
                <a:spcPts val="479"/>
              </a:spcBef>
              <a:buFontTx/>
              <a:buChar char="•"/>
              <a:tabLst>
                <a:tab pos="244387" algn="l"/>
              </a:tabLst>
            </a:pPr>
            <a:r>
              <a:rPr sz="2797" dirty="0">
                <a:solidFill>
                  <a:prstClr val="black"/>
                </a:solidFill>
                <a:latin typeface="Arial"/>
                <a:cs typeface="Arial"/>
              </a:rPr>
              <a:t>Knowledge </a:t>
            </a:r>
            <a:r>
              <a:rPr sz="2797" spc="7" dirty="0">
                <a:solidFill>
                  <a:prstClr val="black"/>
                </a:solidFill>
                <a:latin typeface="Arial"/>
                <a:cs typeface="Arial"/>
              </a:rPr>
              <a:t>and </a:t>
            </a:r>
            <a:r>
              <a:rPr sz="2797" spc="-7" dirty="0">
                <a:solidFill>
                  <a:prstClr val="black"/>
                </a:solidFill>
                <a:latin typeface="Arial"/>
                <a:cs typeface="Arial"/>
              </a:rPr>
              <a:t>Skills</a:t>
            </a:r>
            <a:r>
              <a:rPr sz="2797" spc="-220" dirty="0">
                <a:solidFill>
                  <a:prstClr val="black"/>
                </a:solidFill>
                <a:latin typeface="Arial"/>
                <a:cs typeface="Arial"/>
              </a:rPr>
              <a:t> </a:t>
            </a:r>
            <a:r>
              <a:rPr sz="2797" spc="7" dirty="0">
                <a:solidFill>
                  <a:prstClr val="black"/>
                </a:solidFill>
                <a:latin typeface="Arial"/>
                <a:cs typeface="Arial"/>
              </a:rPr>
              <a:t>–  </a:t>
            </a:r>
            <a:r>
              <a:rPr sz="2797" dirty="0">
                <a:solidFill>
                  <a:prstClr val="black"/>
                </a:solidFill>
                <a:latin typeface="Arial"/>
                <a:cs typeface="Arial"/>
              </a:rPr>
              <a:t>management,</a:t>
            </a:r>
            <a:r>
              <a:rPr sz="2797" spc="-120" dirty="0">
                <a:solidFill>
                  <a:prstClr val="black"/>
                </a:solidFill>
                <a:latin typeface="Arial"/>
                <a:cs typeface="Arial"/>
              </a:rPr>
              <a:t> </a:t>
            </a:r>
            <a:r>
              <a:rPr sz="2797" dirty="0">
                <a:solidFill>
                  <a:prstClr val="black"/>
                </a:solidFill>
                <a:latin typeface="Arial"/>
                <a:cs typeface="Arial"/>
              </a:rPr>
              <a:t>financial,  technological</a:t>
            </a:r>
            <a:endParaRPr sz="2797">
              <a:solidFill>
                <a:prstClr val="black"/>
              </a:solidFill>
              <a:latin typeface="Arial"/>
              <a:cs typeface="Arial"/>
            </a:endParaRPr>
          </a:p>
          <a:p>
            <a:pPr marL="243541" indent="-227474" algn="just" defTabSz="1217706">
              <a:spcBef>
                <a:spcPts val="712"/>
              </a:spcBef>
              <a:buFontTx/>
              <a:buChar char="•"/>
              <a:tabLst>
                <a:tab pos="244387" algn="l"/>
              </a:tabLst>
            </a:pPr>
            <a:r>
              <a:rPr sz="2797" spc="7" dirty="0">
                <a:solidFill>
                  <a:prstClr val="black"/>
                </a:solidFill>
                <a:latin typeface="Arial"/>
                <a:cs typeface="Arial"/>
              </a:rPr>
              <a:t>Confidence</a:t>
            </a:r>
            <a:endParaRPr sz="2797">
              <a:solidFill>
                <a:prstClr val="black"/>
              </a:solidFill>
              <a:latin typeface="Arial"/>
              <a:cs typeface="Arial"/>
            </a:endParaRPr>
          </a:p>
          <a:p>
            <a:pPr marL="243541" indent="-227474" algn="just" defTabSz="1217706">
              <a:lnSpc>
                <a:spcPts val="3196"/>
              </a:lnSpc>
              <a:spcBef>
                <a:spcPts val="732"/>
              </a:spcBef>
              <a:buFontTx/>
              <a:buChar char="•"/>
              <a:tabLst>
                <a:tab pos="244387" algn="l"/>
              </a:tabLst>
            </a:pPr>
            <a:r>
              <a:rPr sz="2797" spc="7" dirty="0">
                <a:solidFill>
                  <a:prstClr val="black"/>
                </a:solidFill>
                <a:latin typeface="Arial"/>
                <a:cs typeface="Arial"/>
              </a:rPr>
              <a:t>Access </a:t>
            </a:r>
            <a:r>
              <a:rPr sz="2797" spc="-7" dirty="0">
                <a:solidFill>
                  <a:prstClr val="black"/>
                </a:solidFill>
                <a:latin typeface="Arial"/>
                <a:cs typeface="Arial"/>
              </a:rPr>
              <a:t>to </a:t>
            </a:r>
            <a:r>
              <a:rPr sz="2797" spc="7" dirty="0">
                <a:solidFill>
                  <a:prstClr val="black"/>
                </a:solidFill>
                <a:latin typeface="Arial"/>
                <a:cs typeface="Arial"/>
              </a:rPr>
              <a:t>resources </a:t>
            </a:r>
            <a:r>
              <a:rPr sz="2797" dirty="0">
                <a:solidFill>
                  <a:prstClr val="black"/>
                </a:solidFill>
                <a:latin typeface="Arial"/>
                <a:cs typeface="Arial"/>
              </a:rPr>
              <a:t>-</a:t>
            </a:r>
            <a:r>
              <a:rPr sz="2797" spc="-206" dirty="0">
                <a:solidFill>
                  <a:prstClr val="black"/>
                </a:solidFill>
                <a:latin typeface="Arial"/>
                <a:cs typeface="Arial"/>
              </a:rPr>
              <a:t> </a:t>
            </a:r>
            <a:r>
              <a:rPr sz="2797" spc="7" dirty="0">
                <a:solidFill>
                  <a:prstClr val="black"/>
                </a:solidFill>
                <a:latin typeface="Arial"/>
                <a:cs typeface="Arial"/>
              </a:rPr>
              <a:t>$,</a:t>
            </a:r>
            <a:endParaRPr sz="2797">
              <a:solidFill>
                <a:prstClr val="black"/>
              </a:solidFill>
              <a:latin typeface="Arial"/>
              <a:cs typeface="Arial"/>
            </a:endParaRPr>
          </a:p>
          <a:p>
            <a:pPr marL="243541" algn="just" defTabSz="1217706">
              <a:lnSpc>
                <a:spcPts val="3196"/>
              </a:lnSpc>
            </a:pPr>
            <a:r>
              <a:rPr sz="2797" spc="13" dirty="0">
                <a:solidFill>
                  <a:prstClr val="black"/>
                </a:solidFill>
                <a:latin typeface="Arial"/>
                <a:cs typeface="Arial"/>
              </a:rPr>
              <a:t>human </a:t>
            </a:r>
            <a:r>
              <a:rPr sz="2797" spc="7" dirty="0">
                <a:solidFill>
                  <a:prstClr val="black"/>
                </a:solidFill>
                <a:latin typeface="Arial"/>
                <a:cs typeface="Arial"/>
              </a:rPr>
              <a:t>and social</a:t>
            </a:r>
            <a:r>
              <a:rPr sz="2797" spc="-272" dirty="0">
                <a:solidFill>
                  <a:prstClr val="black"/>
                </a:solidFill>
                <a:latin typeface="Arial"/>
                <a:cs typeface="Arial"/>
              </a:rPr>
              <a:t> </a:t>
            </a:r>
            <a:r>
              <a:rPr sz="2797" dirty="0">
                <a:solidFill>
                  <a:prstClr val="black"/>
                </a:solidFill>
                <a:latin typeface="Arial"/>
                <a:cs typeface="Arial"/>
              </a:rPr>
              <a:t>capital</a:t>
            </a:r>
            <a:endParaRPr sz="2797">
              <a:solidFill>
                <a:prstClr val="black"/>
              </a:solidFill>
              <a:latin typeface="Arial"/>
              <a:cs typeface="Arial"/>
            </a:endParaRPr>
          </a:p>
          <a:p>
            <a:pPr marL="243541" indent="-227474" algn="just" defTabSz="1217706">
              <a:lnSpc>
                <a:spcPts val="3183"/>
              </a:lnSpc>
              <a:spcBef>
                <a:spcPts val="739"/>
              </a:spcBef>
              <a:buFontTx/>
              <a:buChar char="•"/>
              <a:tabLst>
                <a:tab pos="244387" algn="l"/>
              </a:tabLst>
            </a:pPr>
            <a:r>
              <a:rPr sz="2797" dirty="0">
                <a:solidFill>
                  <a:prstClr val="black"/>
                </a:solidFill>
                <a:latin typeface="Arial"/>
                <a:cs typeface="Arial"/>
              </a:rPr>
              <a:t>Satisfaction </a:t>
            </a:r>
            <a:r>
              <a:rPr sz="2797" spc="7" dirty="0">
                <a:solidFill>
                  <a:prstClr val="black"/>
                </a:solidFill>
                <a:latin typeface="Arial"/>
                <a:cs typeface="Arial"/>
              </a:rPr>
              <a:t>and </a:t>
            </a:r>
            <a:r>
              <a:rPr sz="2797" dirty="0">
                <a:solidFill>
                  <a:prstClr val="black"/>
                </a:solidFill>
                <a:latin typeface="Arial"/>
                <a:cs typeface="Arial"/>
              </a:rPr>
              <a:t>perceptions</a:t>
            </a:r>
            <a:r>
              <a:rPr sz="2797" spc="-253" dirty="0">
                <a:solidFill>
                  <a:prstClr val="black"/>
                </a:solidFill>
                <a:latin typeface="Arial"/>
                <a:cs typeface="Arial"/>
              </a:rPr>
              <a:t> </a:t>
            </a:r>
            <a:r>
              <a:rPr sz="2797" spc="7" dirty="0">
                <a:solidFill>
                  <a:prstClr val="black"/>
                </a:solidFill>
                <a:latin typeface="Arial"/>
                <a:cs typeface="Arial"/>
              </a:rPr>
              <a:t>of</a:t>
            </a:r>
            <a:endParaRPr sz="2797">
              <a:solidFill>
                <a:prstClr val="black"/>
              </a:solidFill>
              <a:latin typeface="Arial"/>
              <a:cs typeface="Arial"/>
            </a:endParaRPr>
          </a:p>
          <a:p>
            <a:pPr marL="243541" defTabSz="1217706">
              <a:lnSpc>
                <a:spcPts val="3183"/>
              </a:lnSpc>
            </a:pPr>
            <a:r>
              <a:rPr sz="2797" spc="7" dirty="0">
                <a:solidFill>
                  <a:prstClr val="black"/>
                </a:solidFill>
                <a:latin typeface="Arial"/>
                <a:cs typeface="Arial"/>
              </a:rPr>
              <a:t>success</a:t>
            </a:r>
            <a:endParaRPr sz="2797">
              <a:solidFill>
                <a:prstClr val="black"/>
              </a:solidFill>
              <a:latin typeface="Arial"/>
              <a:cs typeface="Arial"/>
            </a:endParaRPr>
          </a:p>
          <a:p>
            <a:pPr marL="243541" indent="-227474" defTabSz="1217706">
              <a:spcBef>
                <a:spcPts val="739"/>
              </a:spcBef>
              <a:buFontTx/>
              <a:buChar char="•"/>
              <a:tabLst>
                <a:tab pos="244387" algn="l"/>
              </a:tabLst>
            </a:pPr>
            <a:r>
              <a:rPr sz="2797" dirty="0">
                <a:solidFill>
                  <a:prstClr val="black"/>
                </a:solidFill>
                <a:latin typeface="Arial"/>
                <a:cs typeface="Arial"/>
              </a:rPr>
              <a:t>Narratives </a:t>
            </a:r>
            <a:r>
              <a:rPr sz="2797" spc="7" dirty="0">
                <a:solidFill>
                  <a:prstClr val="black"/>
                </a:solidFill>
                <a:latin typeface="Arial"/>
                <a:cs typeface="Arial"/>
              </a:rPr>
              <a:t>and </a:t>
            </a:r>
            <a:r>
              <a:rPr sz="2797" dirty="0">
                <a:solidFill>
                  <a:prstClr val="black"/>
                </a:solidFill>
                <a:latin typeface="Arial"/>
                <a:cs typeface="Arial"/>
              </a:rPr>
              <a:t>story</a:t>
            </a:r>
            <a:r>
              <a:rPr sz="2797" spc="-152" dirty="0">
                <a:solidFill>
                  <a:prstClr val="black"/>
                </a:solidFill>
                <a:latin typeface="Arial"/>
                <a:cs typeface="Arial"/>
              </a:rPr>
              <a:t> </a:t>
            </a:r>
            <a:r>
              <a:rPr sz="2797" spc="7" dirty="0">
                <a:solidFill>
                  <a:prstClr val="black"/>
                </a:solidFill>
                <a:latin typeface="Arial"/>
                <a:cs typeface="Arial"/>
              </a:rPr>
              <a:t>telling</a:t>
            </a:r>
            <a:endParaRPr sz="2797">
              <a:solidFill>
                <a:prstClr val="black"/>
              </a:solidFill>
              <a:latin typeface="Arial"/>
              <a:cs typeface="Arial"/>
            </a:endParaRPr>
          </a:p>
        </p:txBody>
      </p:sp>
      <p:sp>
        <p:nvSpPr>
          <p:cNvPr id="5" name="object 5"/>
          <p:cNvSpPr txBox="1">
            <a:spLocks noGrp="1"/>
          </p:cNvSpPr>
          <p:nvPr>
            <p:ph type="title"/>
          </p:nvPr>
        </p:nvSpPr>
        <p:spPr>
          <a:xfrm>
            <a:off x="1071919" y="701460"/>
            <a:ext cx="3919461" cy="695978"/>
          </a:xfrm>
          <a:prstGeom prst="rect">
            <a:avLst/>
          </a:prstGeom>
        </p:spPr>
        <p:txBody>
          <a:bodyPr vert="horz" wrap="square" lIns="0" tIns="19449" rIns="0" bIns="0" rtlCol="0">
            <a:spAutoFit/>
          </a:bodyPr>
          <a:lstStyle/>
          <a:p>
            <a:pPr marL="16913">
              <a:spcBef>
                <a:spcPts val="153"/>
              </a:spcBef>
            </a:pPr>
            <a:r>
              <a:rPr sz="4395" spc="-160" dirty="0"/>
              <a:t>Individual</a:t>
            </a:r>
            <a:r>
              <a:rPr sz="4395" spc="-213" dirty="0"/>
              <a:t> </a:t>
            </a:r>
            <a:r>
              <a:rPr sz="4395" spc="-146" dirty="0"/>
              <a:t>Level</a:t>
            </a:r>
            <a:endParaRPr sz="4395"/>
          </a:p>
        </p:txBody>
      </p:sp>
      <p:sp>
        <p:nvSpPr>
          <p:cNvPr id="6" name="object 6"/>
          <p:cNvSpPr/>
          <p:nvPr/>
        </p:nvSpPr>
        <p:spPr>
          <a:xfrm>
            <a:off x="6445073" y="742794"/>
            <a:ext cx="5467796" cy="5861856"/>
          </a:xfrm>
          <a:custGeom>
            <a:avLst/>
            <a:gdLst/>
            <a:ahLst/>
            <a:cxnLst/>
            <a:rect l="l" t="t" r="r" b="b"/>
            <a:pathLst>
              <a:path w="4105909" h="4401820">
                <a:moveTo>
                  <a:pt x="4105655" y="0"/>
                </a:moveTo>
                <a:lnTo>
                  <a:pt x="0" y="0"/>
                </a:lnTo>
                <a:lnTo>
                  <a:pt x="0" y="4401312"/>
                </a:lnTo>
                <a:lnTo>
                  <a:pt x="4105655" y="4401312"/>
                </a:lnTo>
                <a:lnTo>
                  <a:pt x="4105655" y="0"/>
                </a:lnTo>
                <a:close/>
              </a:path>
            </a:pathLst>
          </a:custGeom>
          <a:solidFill>
            <a:srgbClr val="FF00E3"/>
          </a:solidFill>
        </p:spPr>
        <p:txBody>
          <a:bodyPr wrap="square" lIns="0" tIns="0" rIns="0" bIns="0" rtlCol="0"/>
          <a:lstStyle/>
          <a:p>
            <a:pPr defTabSz="1217706"/>
            <a:endParaRPr sz="2397">
              <a:solidFill>
                <a:prstClr val="black"/>
              </a:solidFill>
              <a:latin typeface="Calibri"/>
            </a:endParaRPr>
          </a:p>
        </p:txBody>
      </p:sp>
      <p:sp>
        <p:nvSpPr>
          <p:cNvPr id="7" name="object 7"/>
          <p:cNvSpPr txBox="1"/>
          <p:nvPr/>
        </p:nvSpPr>
        <p:spPr>
          <a:xfrm>
            <a:off x="6553142" y="778987"/>
            <a:ext cx="4146934" cy="425162"/>
          </a:xfrm>
          <a:prstGeom prst="rect">
            <a:avLst/>
          </a:prstGeom>
        </p:spPr>
        <p:txBody>
          <a:bodyPr vert="horz" wrap="square" lIns="0" tIns="15221" rIns="0" bIns="0" rtlCol="0">
            <a:spAutoFit/>
          </a:bodyPr>
          <a:lstStyle/>
          <a:p>
            <a:pPr marL="16913" defTabSz="1217706">
              <a:spcBef>
                <a:spcPts val="120"/>
              </a:spcBef>
            </a:pPr>
            <a:r>
              <a:rPr sz="2663" b="1" spc="-13" dirty="0">
                <a:solidFill>
                  <a:srgbClr val="FFFFFF"/>
                </a:solidFill>
                <a:latin typeface="Arial"/>
                <a:cs typeface="Arial"/>
              </a:rPr>
              <a:t>Research Impact</a:t>
            </a:r>
            <a:r>
              <a:rPr sz="2663" b="1" spc="73" dirty="0">
                <a:solidFill>
                  <a:srgbClr val="FFFFFF"/>
                </a:solidFill>
                <a:latin typeface="Arial"/>
                <a:cs typeface="Arial"/>
              </a:rPr>
              <a:t> </a:t>
            </a:r>
            <a:r>
              <a:rPr sz="2663" b="1" spc="-27" dirty="0">
                <a:solidFill>
                  <a:srgbClr val="FFFFFF"/>
                </a:solidFill>
                <a:latin typeface="Arial"/>
                <a:cs typeface="Arial"/>
              </a:rPr>
              <a:t>Training</a:t>
            </a:r>
            <a:endParaRPr sz="2663">
              <a:solidFill>
                <a:prstClr val="black"/>
              </a:solidFill>
              <a:latin typeface="Arial"/>
              <a:cs typeface="Arial"/>
            </a:endParaRPr>
          </a:p>
        </p:txBody>
      </p:sp>
      <p:sp>
        <p:nvSpPr>
          <p:cNvPr id="8" name="object 8"/>
          <p:cNvSpPr txBox="1"/>
          <p:nvPr/>
        </p:nvSpPr>
        <p:spPr>
          <a:xfrm>
            <a:off x="6553143" y="1184479"/>
            <a:ext cx="5164218" cy="4933724"/>
          </a:xfrm>
          <a:prstGeom prst="rect">
            <a:avLst/>
          </a:prstGeom>
        </p:spPr>
        <p:txBody>
          <a:bodyPr vert="horz" wrap="square" lIns="0" tIns="16067" rIns="0" bIns="0" rtlCol="0">
            <a:spAutoFit/>
          </a:bodyPr>
          <a:lstStyle/>
          <a:p>
            <a:pPr marL="398291" indent="-382225" defTabSz="1217706">
              <a:spcBef>
                <a:spcPts val="127"/>
              </a:spcBef>
              <a:buFontTx/>
              <a:buChar char="•"/>
              <a:tabLst>
                <a:tab pos="398291" algn="l"/>
                <a:tab pos="399137" algn="l"/>
              </a:tabLst>
            </a:pPr>
            <a:r>
              <a:rPr sz="2663" spc="20" dirty="0">
                <a:solidFill>
                  <a:srgbClr val="FFFFFF"/>
                </a:solidFill>
                <a:latin typeface="Arial"/>
                <a:cs typeface="Arial"/>
              </a:rPr>
              <a:t>What </a:t>
            </a:r>
            <a:r>
              <a:rPr sz="2663" spc="-7" dirty="0">
                <a:solidFill>
                  <a:srgbClr val="FFFFFF"/>
                </a:solidFill>
                <a:latin typeface="Arial"/>
                <a:cs typeface="Arial"/>
              </a:rPr>
              <a:t>are </a:t>
            </a:r>
            <a:r>
              <a:rPr sz="2663" spc="-13" dirty="0">
                <a:solidFill>
                  <a:srgbClr val="FFFFFF"/>
                </a:solidFill>
                <a:latin typeface="Arial"/>
                <a:cs typeface="Arial"/>
              </a:rPr>
              <a:t>the potential</a:t>
            </a:r>
            <a:r>
              <a:rPr sz="2663" spc="-87" dirty="0">
                <a:solidFill>
                  <a:srgbClr val="FFFFFF"/>
                </a:solidFill>
                <a:latin typeface="Arial"/>
                <a:cs typeface="Arial"/>
              </a:rPr>
              <a:t> </a:t>
            </a:r>
            <a:r>
              <a:rPr sz="2663" dirty="0">
                <a:solidFill>
                  <a:srgbClr val="FFFFFF"/>
                </a:solidFill>
                <a:latin typeface="Arial"/>
                <a:cs typeface="Arial"/>
              </a:rPr>
              <a:t>impacts</a:t>
            </a:r>
            <a:endParaRPr sz="2663">
              <a:solidFill>
                <a:prstClr val="black"/>
              </a:solidFill>
              <a:latin typeface="Arial"/>
              <a:cs typeface="Arial"/>
            </a:endParaRPr>
          </a:p>
          <a:p>
            <a:pPr marL="398291" defTabSz="1217706"/>
            <a:r>
              <a:rPr sz="2663" spc="-7" dirty="0">
                <a:solidFill>
                  <a:srgbClr val="FFFFFF"/>
                </a:solidFill>
                <a:latin typeface="Arial"/>
                <a:cs typeface="Arial"/>
              </a:rPr>
              <a:t>of</a:t>
            </a:r>
            <a:r>
              <a:rPr sz="2663" spc="-27" dirty="0">
                <a:solidFill>
                  <a:srgbClr val="FFFFFF"/>
                </a:solidFill>
                <a:latin typeface="Arial"/>
                <a:cs typeface="Arial"/>
              </a:rPr>
              <a:t> </a:t>
            </a:r>
            <a:r>
              <a:rPr sz="2663" spc="-7" dirty="0">
                <a:solidFill>
                  <a:srgbClr val="FFFFFF"/>
                </a:solidFill>
                <a:latin typeface="Arial"/>
                <a:cs typeface="Arial"/>
              </a:rPr>
              <a:t>research?</a:t>
            </a:r>
            <a:endParaRPr sz="2663">
              <a:solidFill>
                <a:prstClr val="black"/>
              </a:solidFill>
              <a:latin typeface="Arial"/>
              <a:cs typeface="Arial"/>
            </a:endParaRPr>
          </a:p>
          <a:p>
            <a:pPr marL="398291" indent="-382225" defTabSz="1217706">
              <a:buFontTx/>
              <a:buChar char="•"/>
              <a:tabLst>
                <a:tab pos="398291" algn="l"/>
                <a:tab pos="399137" algn="l"/>
              </a:tabLst>
            </a:pPr>
            <a:r>
              <a:rPr sz="2663" spc="-7" dirty="0">
                <a:solidFill>
                  <a:srgbClr val="FFFFFF"/>
                </a:solidFill>
                <a:latin typeface="Arial"/>
                <a:cs typeface="Arial"/>
              </a:rPr>
              <a:t>How to create societal</a:t>
            </a:r>
            <a:r>
              <a:rPr sz="2663" spc="20" dirty="0">
                <a:solidFill>
                  <a:srgbClr val="FFFFFF"/>
                </a:solidFill>
                <a:latin typeface="Arial"/>
                <a:cs typeface="Arial"/>
              </a:rPr>
              <a:t> </a:t>
            </a:r>
            <a:r>
              <a:rPr sz="2663" dirty="0">
                <a:solidFill>
                  <a:srgbClr val="FFFFFF"/>
                </a:solidFill>
                <a:latin typeface="Arial"/>
                <a:cs typeface="Arial"/>
              </a:rPr>
              <a:t>impact</a:t>
            </a:r>
            <a:endParaRPr sz="2663">
              <a:solidFill>
                <a:prstClr val="black"/>
              </a:solidFill>
              <a:latin typeface="Arial"/>
              <a:cs typeface="Arial"/>
            </a:endParaRPr>
          </a:p>
          <a:p>
            <a:pPr marL="398291" defTabSz="1217706">
              <a:spcBef>
                <a:spcPts val="7"/>
              </a:spcBef>
            </a:pPr>
            <a:r>
              <a:rPr sz="2663" dirty="0">
                <a:solidFill>
                  <a:srgbClr val="FFFFFF"/>
                </a:solidFill>
                <a:latin typeface="Arial"/>
                <a:cs typeface="Arial"/>
              </a:rPr>
              <a:t>from</a:t>
            </a:r>
            <a:r>
              <a:rPr sz="2663" spc="-47" dirty="0">
                <a:solidFill>
                  <a:srgbClr val="FFFFFF"/>
                </a:solidFill>
                <a:latin typeface="Arial"/>
                <a:cs typeface="Arial"/>
              </a:rPr>
              <a:t> </a:t>
            </a:r>
            <a:r>
              <a:rPr sz="2663" spc="-7" dirty="0">
                <a:solidFill>
                  <a:srgbClr val="FFFFFF"/>
                </a:solidFill>
                <a:latin typeface="Arial"/>
                <a:cs typeface="Arial"/>
              </a:rPr>
              <a:t>research?</a:t>
            </a:r>
            <a:endParaRPr sz="2663">
              <a:solidFill>
                <a:prstClr val="black"/>
              </a:solidFill>
              <a:latin typeface="Arial"/>
              <a:cs typeface="Arial"/>
            </a:endParaRPr>
          </a:p>
          <a:p>
            <a:pPr marL="398291" indent="-382225" defTabSz="1217706">
              <a:buFontTx/>
              <a:buChar char="•"/>
              <a:tabLst>
                <a:tab pos="398291" algn="l"/>
                <a:tab pos="399137" algn="l"/>
              </a:tabLst>
            </a:pPr>
            <a:r>
              <a:rPr sz="2663" spc="-27" dirty="0">
                <a:solidFill>
                  <a:srgbClr val="FFFFFF"/>
                </a:solidFill>
                <a:latin typeface="Arial"/>
                <a:cs typeface="Arial"/>
              </a:rPr>
              <a:t>Pathways </a:t>
            </a:r>
            <a:r>
              <a:rPr sz="2663" spc="-13" dirty="0">
                <a:solidFill>
                  <a:srgbClr val="FFFFFF"/>
                </a:solidFill>
                <a:latin typeface="Arial"/>
                <a:cs typeface="Arial"/>
              </a:rPr>
              <a:t>and</a:t>
            </a:r>
            <a:r>
              <a:rPr sz="2663" spc="160" dirty="0">
                <a:solidFill>
                  <a:srgbClr val="FFFFFF"/>
                </a:solidFill>
                <a:latin typeface="Arial"/>
                <a:cs typeface="Arial"/>
              </a:rPr>
              <a:t> </a:t>
            </a:r>
            <a:r>
              <a:rPr sz="2663" spc="-13" dirty="0">
                <a:solidFill>
                  <a:srgbClr val="FFFFFF"/>
                </a:solidFill>
                <a:latin typeface="Arial"/>
                <a:cs typeface="Arial"/>
              </a:rPr>
              <a:t>approaches</a:t>
            </a:r>
            <a:endParaRPr sz="2663">
              <a:solidFill>
                <a:prstClr val="black"/>
              </a:solidFill>
              <a:latin typeface="Arial"/>
              <a:cs typeface="Arial"/>
            </a:endParaRPr>
          </a:p>
          <a:p>
            <a:pPr marL="398291" indent="-382225" defTabSz="1217706">
              <a:buFontTx/>
              <a:buChar char="•"/>
              <a:tabLst>
                <a:tab pos="398291" algn="l"/>
                <a:tab pos="399137" algn="l"/>
              </a:tabLst>
            </a:pPr>
            <a:r>
              <a:rPr sz="2663" spc="-13" dirty="0">
                <a:solidFill>
                  <a:srgbClr val="FFFFFF"/>
                </a:solidFill>
                <a:latin typeface="Arial"/>
                <a:cs typeface="Arial"/>
              </a:rPr>
              <a:t>Models </a:t>
            </a:r>
            <a:r>
              <a:rPr sz="2663" dirty="0">
                <a:solidFill>
                  <a:srgbClr val="FFFFFF"/>
                </a:solidFill>
                <a:latin typeface="Arial"/>
                <a:cs typeface="Arial"/>
              </a:rPr>
              <a:t>for </a:t>
            </a:r>
            <a:r>
              <a:rPr sz="2663" spc="-13" dirty="0">
                <a:solidFill>
                  <a:srgbClr val="FFFFFF"/>
                </a:solidFill>
                <a:latin typeface="Arial"/>
                <a:cs typeface="Arial"/>
              </a:rPr>
              <a:t>KMB</a:t>
            </a:r>
            <a:endParaRPr sz="2663">
              <a:solidFill>
                <a:prstClr val="black"/>
              </a:solidFill>
              <a:latin typeface="Arial"/>
              <a:cs typeface="Arial"/>
            </a:endParaRPr>
          </a:p>
          <a:p>
            <a:pPr marL="398291" indent="-382225" defTabSz="1217706">
              <a:spcBef>
                <a:spcPts val="7"/>
              </a:spcBef>
              <a:buFontTx/>
              <a:buChar char="•"/>
              <a:tabLst>
                <a:tab pos="398291" algn="l"/>
                <a:tab pos="399137" algn="l"/>
              </a:tabLst>
            </a:pPr>
            <a:r>
              <a:rPr sz="2663" spc="-7" dirty="0">
                <a:solidFill>
                  <a:srgbClr val="FFFFFF"/>
                </a:solidFill>
                <a:latin typeface="Arial"/>
                <a:cs typeface="Arial"/>
              </a:rPr>
              <a:t>Skills </a:t>
            </a:r>
            <a:r>
              <a:rPr sz="2663" dirty="0">
                <a:solidFill>
                  <a:srgbClr val="FFFFFF"/>
                </a:solidFill>
                <a:latin typeface="Arial"/>
                <a:cs typeface="Arial"/>
              </a:rPr>
              <a:t>for</a:t>
            </a:r>
            <a:r>
              <a:rPr sz="2663" spc="-7" dirty="0">
                <a:solidFill>
                  <a:srgbClr val="FFFFFF"/>
                </a:solidFill>
                <a:latin typeface="Arial"/>
                <a:cs typeface="Arial"/>
              </a:rPr>
              <a:t> creation</a:t>
            </a:r>
            <a:endParaRPr sz="2663">
              <a:solidFill>
                <a:prstClr val="black"/>
              </a:solidFill>
              <a:latin typeface="Arial"/>
              <a:cs typeface="Arial"/>
            </a:endParaRPr>
          </a:p>
          <a:p>
            <a:pPr marL="398291" defTabSz="1217706"/>
            <a:r>
              <a:rPr sz="2663" spc="-7" dirty="0">
                <a:solidFill>
                  <a:srgbClr val="FFFFFF"/>
                </a:solidFill>
                <a:latin typeface="Arial"/>
                <a:cs typeface="Arial"/>
              </a:rPr>
              <a:t>communication,</a:t>
            </a:r>
            <a:r>
              <a:rPr sz="2663" spc="-40" dirty="0">
                <a:solidFill>
                  <a:srgbClr val="FFFFFF"/>
                </a:solidFill>
                <a:latin typeface="Arial"/>
                <a:cs typeface="Arial"/>
              </a:rPr>
              <a:t> </a:t>
            </a:r>
            <a:r>
              <a:rPr sz="2663" spc="-13" dirty="0">
                <a:solidFill>
                  <a:srgbClr val="FFFFFF"/>
                </a:solidFill>
                <a:latin typeface="Arial"/>
                <a:cs typeface="Arial"/>
              </a:rPr>
              <a:t>collaboration</a:t>
            </a:r>
            <a:endParaRPr sz="2663">
              <a:solidFill>
                <a:prstClr val="black"/>
              </a:solidFill>
              <a:latin typeface="Arial"/>
              <a:cs typeface="Arial"/>
            </a:endParaRPr>
          </a:p>
          <a:p>
            <a:pPr marL="398291" marR="6765" indent="-382225" defTabSz="1217706">
              <a:buFontTx/>
              <a:buChar char="•"/>
              <a:tabLst>
                <a:tab pos="398291" algn="l"/>
                <a:tab pos="399137" algn="l"/>
              </a:tabLst>
            </a:pPr>
            <a:r>
              <a:rPr sz="2663" spc="-67" dirty="0">
                <a:solidFill>
                  <a:srgbClr val="FFFFFF"/>
                </a:solidFill>
                <a:latin typeface="Arial"/>
                <a:cs typeface="Arial"/>
              </a:rPr>
              <a:t>Tools </a:t>
            </a:r>
            <a:r>
              <a:rPr sz="2663" spc="-13" dirty="0">
                <a:solidFill>
                  <a:srgbClr val="FFFFFF"/>
                </a:solidFill>
                <a:latin typeface="Arial"/>
                <a:cs typeface="Arial"/>
              </a:rPr>
              <a:t>and techniques </a:t>
            </a:r>
            <a:r>
              <a:rPr sz="2663" spc="-7" dirty="0">
                <a:solidFill>
                  <a:srgbClr val="FFFFFF"/>
                </a:solidFill>
                <a:latin typeface="Arial"/>
                <a:cs typeface="Arial"/>
              </a:rPr>
              <a:t>– </a:t>
            </a:r>
            <a:r>
              <a:rPr sz="2663" spc="-13" dirty="0">
                <a:solidFill>
                  <a:srgbClr val="FFFFFF"/>
                </a:solidFill>
                <a:latin typeface="Arial"/>
                <a:cs typeface="Arial"/>
              </a:rPr>
              <a:t>theories  </a:t>
            </a:r>
            <a:r>
              <a:rPr sz="2663" spc="-7" dirty="0">
                <a:solidFill>
                  <a:srgbClr val="FFFFFF"/>
                </a:solidFill>
                <a:latin typeface="Arial"/>
                <a:cs typeface="Arial"/>
              </a:rPr>
              <a:t>of </a:t>
            </a:r>
            <a:r>
              <a:rPr sz="2663" spc="-13" dirty="0">
                <a:solidFill>
                  <a:srgbClr val="FFFFFF"/>
                </a:solidFill>
                <a:latin typeface="Arial"/>
                <a:cs typeface="Arial"/>
              </a:rPr>
              <a:t>change, logic </a:t>
            </a:r>
            <a:r>
              <a:rPr sz="2663" spc="-7" dirty="0">
                <a:solidFill>
                  <a:srgbClr val="FFFFFF"/>
                </a:solidFill>
                <a:latin typeface="Arial"/>
                <a:cs typeface="Arial"/>
              </a:rPr>
              <a:t>models,  </a:t>
            </a:r>
            <a:r>
              <a:rPr sz="2663" spc="-13" dirty="0">
                <a:solidFill>
                  <a:srgbClr val="FFFFFF"/>
                </a:solidFill>
                <a:latin typeface="Arial"/>
                <a:cs typeface="Arial"/>
              </a:rPr>
              <a:t>evaluation </a:t>
            </a:r>
            <a:r>
              <a:rPr sz="2663" dirty="0">
                <a:solidFill>
                  <a:srgbClr val="FFFFFF"/>
                </a:solidFill>
                <a:latin typeface="Arial"/>
                <a:cs typeface="Arial"/>
              </a:rPr>
              <a:t>frameworks,  </a:t>
            </a:r>
            <a:r>
              <a:rPr sz="2663" spc="-20" dirty="0">
                <a:solidFill>
                  <a:srgbClr val="FFFFFF"/>
                </a:solidFill>
                <a:latin typeface="Arial"/>
                <a:cs typeface="Arial"/>
              </a:rPr>
              <a:t>storytelling</a:t>
            </a:r>
            <a:endParaRPr sz="2663">
              <a:solidFill>
                <a:prstClr val="black"/>
              </a:solidFill>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842074" y="6392230"/>
            <a:ext cx="229164" cy="233055"/>
          </a:xfrm>
          <a:prstGeom prst="rect">
            <a:avLst/>
          </a:prstGeom>
        </p:spPr>
        <p:txBody>
          <a:bodyPr vert="horz" wrap="square" lIns="0" tIns="17758" rIns="0" bIns="0" rtlCol="0">
            <a:spAutoFit/>
          </a:bodyPr>
          <a:lstStyle/>
          <a:p>
            <a:pPr marL="16913" defTabSz="1217706">
              <a:spcBef>
                <a:spcPts val="140"/>
              </a:spcBef>
            </a:pPr>
            <a:r>
              <a:rPr sz="1398" spc="-20" dirty="0">
                <a:solidFill>
                  <a:prstClr val="black"/>
                </a:solidFill>
                <a:latin typeface="Arial"/>
                <a:cs typeface="Arial"/>
              </a:rPr>
              <a:t>12</a:t>
            </a:r>
            <a:endParaRPr sz="1398">
              <a:solidFill>
                <a:prstClr val="black"/>
              </a:solidFill>
              <a:latin typeface="Arial"/>
              <a:cs typeface="Arial"/>
            </a:endParaRPr>
          </a:p>
        </p:txBody>
      </p:sp>
      <p:sp>
        <p:nvSpPr>
          <p:cNvPr id="3" name="object 3"/>
          <p:cNvSpPr txBox="1">
            <a:spLocks noGrp="1"/>
          </p:cNvSpPr>
          <p:nvPr>
            <p:ph type="title"/>
          </p:nvPr>
        </p:nvSpPr>
        <p:spPr>
          <a:xfrm>
            <a:off x="280009" y="0"/>
            <a:ext cx="8014812" cy="1126352"/>
          </a:xfrm>
          <a:prstGeom prst="rect">
            <a:avLst/>
          </a:prstGeom>
        </p:spPr>
        <p:txBody>
          <a:bodyPr vert="horz" wrap="square" lIns="0" tIns="19449" rIns="0" bIns="0" rtlCol="0">
            <a:spAutoFit/>
          </a:bodyPr>
          <a:lstStyle/>
          <a:p>
            <a:pPr marL="16913">
              <a:spcBef>
                <a:spcPts val="153"/>
              </a:spcBef>
            </a:pPr>
            <a:r>
              <a:rPr sz="3596" b="0" dirty="0">
                <a:solidFill>
                  <a:srgbClr val="4E5B8D"/>
                </a:solidFill>
                <a:latin typeface="RobotoRegular"/>
                <a:cs typeface="RobotoRegular"/>
              </a:rPr>
              <a:t>Impact </a:t>
            </a:r>
            <a:r>
              <a:rPr sz="3596" b="0" spc="-7" dirty="0">
                <a:solidFill>
                  <a:srgbClr val="4E5B8D"/>
                </a:solidFill>
                <a:latin typeface="RobotoRegular"/>
                <a:cs typeface="RobotoRegular"/>
              </a:rPr>
              <a:t>Thinking</a:t>
            </a:r>
            <a:r>
              <a:rPr sz="3596" b="0" spc="-27" dirty="0">
                <a:solidFill>
                  <a:srgbClr val="4E5B8D"/>
                </a:solidFill>
                <a:latin typeface="RobotoRegular"/>
                <a:cs typeface="RobotoRegular"/>
              </a:rPr>
              <a:t> </a:t>
            </a:r>
            <a:r>
              <a:rPr sz="3596" b="0" dirty="0">
                <a:solidFill>
                  <a:srgbClr val="4E5B8D"/>
                </a:solidFill>
                <a:latin typeface="RobotoRegular"/>
                <a:cs typeface="RobotoRegular"/>
              </a:rPr>
              <a:t>Mindset</a:t>
            </a:r>
            <a:endParaRPr sz="3596">
              <a:latin typeface="RobotoRegular"/>
              <a:cs typeface="RobotoRegular"/>
            </a:endParaRPr>
          </a:p>
          <a:p>
            <a:pPr marL="16913"/>
            <a:r>
              <a:rPr sz="3596" b="0" dirty="0">
                <a:solidFill>
                  <a:srgbClr val="4E5B8D"/>
                </a:solidFill>
                <a:latin typeface="RobotoRegular"/>
                <a:cs typeface="RobotoRegular"/>
              </a:rPr>
              <a:t>(</a:t>
            </a:r>
            <a:r>
              <a:rPr sz="2397" b="0" dirty="0">
                <a:solidFill>
                  <a:srgbClr val="000000"/>
                </a:solidFill>
              </a:rPr>
              <a:t>International Arts + </a:t>
            </a:r>
            <a:r>
              <a:rPr sz="2397" b="0" spc="-13" dirty="0">
                <a:solidFill>
                  <a:srgbClr val="000000"/>
                </a:solidFill>
              </a:rPr>
              <a:t>Mind </a:t>
            </a:r>
            <a:r>
              <a:rPr sz="2397" b="0" dirty="0">
                <a:solidFill>
                  <a:srgbClr val="000000"/>
                </a:solidFill>
              </a:rPr>
              <a:t>Lab at Johns Hopkins</a:t>
            </a:r>
            <a:r>
              <a:rPr sz="2397" b="0" spc="-280" dirty="0">
                <a:solidFill>
                  <a:srgbClr val="000000"/>
                </a:solidFill>
              </a:rPr>
              <a:t> </a:t>
            </a:r>
            <a:r>
              <a:rPr sz="2397" b="0" spc="-7" dirty="0">
                <a:solidFill>
                  <a:srgbClr val="000000"/>
                </a:solidFill>
              </a:rPr>
              <a:t>University)</a:t>
            </a:r>
            <a:endParaRPr sz="2397"/>
          </a:p>
        </p:txBody>
      </p:sp>
      <p:sp>
        <p:nvSpPr>
          <p:cNvPr id="4" name="object 4"/>
          <p:cNvSpPr/>
          <p:nvPr/>
        </p:nvSpPr>
        <p:spPr>
          <a:xfrm>
            <a:off x="295705" y="982274"/>
            <a:ext cx="11600590" cy="5528343"/>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99623" y="6056010"/>
            <a:ext cx="694086" cy="694084"/>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3" name="object 3"/>
          <p:cNvSpPr txBox="1"/>
          <p:nvPr/>
        </p:nvSpPr>
        <p:spPr>
          <a:xfrm>
            <a:off x="10872754" y="6383707"/>
            <a:ext cx="318800" cy="326242"/>
          </a:xfrm>
          <a:prstGeom prst="rect">
            <a:avLst/>
          </a:prstGeom>
        </p:spPr>
        <p:txBody>
          <a:bodyPr vert="horz" wrap="square" lIns="0" tIns="18604" rIns="0" bIns="0" rtlCol="0">
            <a:spAutoFit/>
          </a:bodyPr>
          <a:lstStyle/>
          <a:p>
            <a:pPr marL="16913" defTabSz="1217706">
              <a:spcBef>
                <a:spcPts val="146"/>
              </a:spcBef>
            </a:pPr>
            <a:r>
              <a:rPr sz="1998" spc="7" dirty="0">
                <a:solidFill>
                  <a:srgbClr val="FF00E3"/>
                </a:solidFill>
                <a:latin typeface="Arial"/>
                <a:cs typeface="Arial"/>
              </a:rPr>
              <a:t>13</a:t>
            </a:r>
            <a:endParaRPr sz="1998">
              <a:solidFill>
                <a:prstClr val="black"/>
              </a:solidFill>
              <a:latin typeface="Arial"/>
              <a:cs typeface="Arial"/>
            </a:endParaRPr>
          </a:p>
        </p:txBody>
      </p:sp>
      <p:sp>
        <p:nvSpPr>
          <p:cNvPr id="4" name="object 4"/>
          <p:cNvSpPr txBox="1">
            <a:spLocks noGrp="1"/>
          </p:cNvSpPr>
          <p:nvPr>
            <p:ph type="title"/>
          </p:nvPr>
        </p:nvSpPr>
        <p:spPr>
          <a:xfrm>
            <a:off x="858416" y="470504"/>
            <a:ext cx="8970365" cy="425162"/>
          </a:xfrm>
          <a:prstGeom prst="rect">
            <a:avLst/>
          </a:prstGeom>
        </p:spPr>
        <p:txBody>
          <a:bodyPr vert="horz" wrap="square" lIns="0" tIns="15221" rIns="0" bIns="0" rtlCol="0">
            <a:spAutoFit/>
          </a:bodyPr>
          <a:lstStyle/>
          <a:p>
            <a:pPr marL="16913">
              <a:spcBef>
                <a:spcPts val="120"/>
              </a:spcBef>
            </a:pPr>
            <a:r>
              <a:rPr sz="2663" spc="-87" dirty="0">
                <a:solidFill>
                  <a:srgbClr val="000000"/>
                </a:solidFill>
              </a:rPr>
              <a:t>To </a:t>
            </a:r>
            <a:r>
              <a:rPr sz="2663" spc="-13" dirty="0">
                <a:solidFill>
                  <a:srgbClr val="000000"/>
                </a:solidFill>
              </a:rPr>
              <a:t>impact </a:t>
            </a:r>
            <a:r>
              <a:rPr sz="2663" spc="-7" dirty="0">
                <a:solidFill>
                  <a:srgbClr val="000000"/>
                </a:solidFill>
              </a:rPr>
              <a:t>the </a:t>
            </a:r>
            <a:r>
              <a:rPr sz="2663" spc="-20" dirty="0">
                <a:solidFill>
                  <a:srgbClr val="000000"/>
                </a:solidFill>
              </a:rPr>
              <a:t>real </a:t>
            </a:r>
            <a:r>
              <a:rPr sz="2663" spc="-7" dirty="0">
                <a:solidFill>
                  <a:srgbClr val="000000"/>
                </a:solidFill>
              </a:rPr>
              <a:t>world </a:t>
            </a:r>
            <a:r>
              <a:rPr sz="2663" spc="-20" dirty="0">
                <a:solidFill>
                  <a:srgbClr val="000000"/>
                </a:solidFill>
              </a:rPr>
              <a:t>you </a:t>
            </a:r>
            <a:r>
              <a:rPr sz="2663" spc="-13" dirty="0">
                <a:solidFill>
                  <a:srgbClr val="000000"/>
                </a:solidFill>
              </a:rPr>
              <a:t>need </a:t>
            </a:r>
            <a:r>
              <a:rPr sz="2663" spc="-7" dirty="0">
                <a:solidFill>
                  <a:srgbClr val="000000"/>
                </a:solidFill>
              </a:rPr>
              <a:t>to </a:t>
            </a:r>
            <a:r>
              <a:rPr sz="2663" spc="-13" dirty="0">
                <a:solidFill>
                  <a:srgbClr val="000000"/>
                </a:solidFill>
              </a:rPr>
              <a:t>understand</a:t>
            </a:r>
            <a:r>
              <a:rPr sz="2663" spc="193" dirty="0">
                <a:solidFill>
                  <a:srgbClr val="000000"/>
                </a:solidFill>
              </a:rPr>
              <a:t> </a:t>
            </a:r>
            <a:r>
              <a:rPr sz="2663" spc="-7" dirty="0">
                <a:solidFill>
                  <a:srgbClr val="000000"/>
                </a:solidFill>
              </a:rPr>
              <a:t>it……..</a:t>
            </a:r>
            <a:endParaRPr sz="2663"/>
          </a:p>
        </p:txBody>
      </p:sp>
      <p:sp>
        <p:nvSpPr>
          <p:cNvPr id="5" name="object 5"/>
          <p:cNvSpPr txBox="1">
            <a:spLocks noGrp="1"/>
          </p:cNvSpPr>
          <p:nvPr>
            <p:ph sz="half" idx="2"/>
          </p:nvPr>
        </p:nvSpPr>
        <p:spPr>
          <a:xfrm>
            <a:off x="1142049" y="1731502"/>
            <a:ext cx="5626210" cy="3703495"/>
          </a:xfrm>
          <a:prstGeom prst="rect">
            <a:avLst/>
          </a:prstGeom>
        </p:spPr>
        <p:txBody>
          <a:bodyPr vert="horz" wrap="square" lIns="0" tIns="15221" rIns="0" bIns="0" rtlCol="0">
            <a:spAutoFit/>
          </a:bodyPr>
          <a:lstStyle/>
          <a:p>
            <a:pPr marL="135301" indent="-119234">
              <a:spcBef>
                <a:spcPts val="120"/>
              </a:spcBef>
              <a:buSzPct val="95000"/>
              <a:buChar char="•"/>
              <a:tabLst>
                <a:tab pos="136146" algn="l"/>
              </a:tabLst>
            </a:pPr>
            <a:r>
              <a:rPr spc="-7" dirty="0"/>
              <a:t>Context</a:t>
            </a:r>
          </a:p>
          <a:p>
            <a:pPr marL="135301" indent="-119234">
              <a:buSzPct val="95000"/>
              <a:buChar char="•"/>
              <a:tabLst>
                <a:tab pos="136146" algn="l"/>
              </a:tabLst>
            </a:pPr>
            <a:r>
              <a:rPr spc="-7" dirty="0"/>
              <a:t>Complex</a:t>
            </a:r>
            <a:r>
              <a:rPr spc="-13" dirty="0"/>
              <a:t> systems</a:t>
            </a:r>
          </a:p>
          <a:p>
            <a:pPr marL="135301" indent="-119234">
              <a:spcBef>
                <a:spcPts val="7"/>
              </a:spcBef>
              <a:buSzPct val="95000"/>
              <a:buChar char="•"/>
              <a:tabLst>
                <a:tab pos="136146" algn="l"/>
                <a:tab pos="1655743" algn="l"/>
              </a:tabLst>
            </a:pPr>
            <a:r>
              <a:rPr spc="-7" dirty="0"/>
              <a:t>Crossing	</a:t>
            </a:r>
            <a:r>
              <a:rPr spc="-13" dirty="0"/>
              <a:t>Disciplines</a:t>
            </a:r>
          </a:p>
          <a:p>
            <a:pPr marL="135301" indent="-119234">
              <a:buSzPct val="95000"/>
              <a:buChar char="•"/>
              <a:tabLst>
                <a:tab pos="136146" algn="l"/>
              </a:tabLst>
            </a:pPr>
            <a:r>
              <a:rPr spc="-13" dirty="0"/>
              <a:t>Collaboration</a:t>
            </a:r>
          </a:p>
          <a:p>
            <a:pPr marL="135301" indent="-119234">
              <a:buSzPct val="95000"/>
              <a:buChar char="•"/>
              <a:tabLst>
                <a:tab pos="136146" algn="l"/>
              </a:tabLst>
            </a:pPr>
            <a:r>
              <a:rPr spc="-13" dirty="0"/>
              <a:t>Consultation</a:t>
            </a:r>
          </a:p>
          <a:p>
            <a:pPr marL="135301" indent="-119234">
              <a:spcBef>
                <a:spcPts val="7"/>
              </a:spcBef>
              <a:buSzPct val="95000"/>
              <a:buChar char="•"/>
              <a:tabLst>
                <a:tab pos="136146" algn="l"/>
              </a:tabLst>
            </a:pPr>
            <a:r>
              <a:rPr dirty="0"/>
              <a:t>Community</a:t>
            </a:r>
            <a:r>
              <a:rPr spc="-140" dirty="0"/>
              <a:t> </a:t>
            </a:r>
            <a:r>
              <a:rPr spc="-7" dirty="0"/>
              <a:t>connectedness</a:t>
            </a:r>
          </a:p>
          <a:p>
            <a:pPr marL="135301" indent="-119234">
              <a:buSzPct val="95000"/>
              <a:buChar char="•"/>
              <a:tabLst>
                <a:tab pos="136146" algn="l"/>
              </a:tabLst>
            </a:pPr>
            <a:r>
              <a:rPr spc="-7" dirty="0"/>
              <a:t>Cross cultural </a:t>
            </a:r>
            <a:r>
              <a:rPr spc="-13" dirty="0"/>
              <a:t>awareness</a:t>
            </a:r>
          </a:p>
          <a:p>
            <a:pPr marL="135301" indent="-119234">
              <a:buSzPct val="95000"/>
              <a:buChar char="•"/>
              <a:tabLst>
                <a:tab pos="136146" algn="l"/>
              </a:tabLst>
            </a:pPr>
            <a:r>
              <a:rPr dirty="0"/>
              <a:t>Communication</a:t>
            </a:r>
          </a:p>
          <a:p>
            <a:pPr marL="135301" indent="-119234">
              <a:spcBef>
                <a:spcPts val="7"/>
              </a:spcBef>
              <a:buSzPct val="95000"/>
              <a:buChar char="•"/>
              <a:tabLst>
                <a:tab pos="136146" algn="l"/>
              </a:tabLst>
            </a:pPr>
            <a:r>
              <a:rPr spc="-13" dirty="0"/>
              <a:t>Creativity</a:t>
            </a:r>
          </a:p>
        </p:txBody>
      </p:sp>
      <p:sp>
        <p:nvSpPr>
          <p:cNvPr id="6" name="object 6"/>
          <p:cNvSpPr txBox="1"/>
          <p:nvPr/>
        </p:nvSpPr>
        <p:spPr>
          <a:xfrm>
            <a:off x="7101107" y="1300229"/>
            <a:ext cx="4539301" cy="4979164"/>
          </a:xfrm>
          <a:prstGeom prst="rect">
            <a:avLst/>
          </a:prstGeom>
        </p:spPr>
        <p:txBody>
          <a:bodyPr vert="horz" wrap="square" lIns="0" tIns="15221" rIns="0" bIns="0" rtlCol="0">
            <a:spAutoFit/>
          </a:bodyPr>
          <a:lstStyle/>
          <a:p>
            <a:pPr marL="16913" marR="6765" defTabSz="1217706">
              <a:spcBef>
                <a:spcPts val="120"/>
              </a:spcBef>
            </a:pPr>
            <a:r>
              <a:rPr sz="2663" b="1" spc="-20" dirty="0">
                <a:solidFill>
                  <a:prstClr val="black"/>
                </a:solidFill>
                <a:latin typeface="Arial"/>
                <a:cs typeface="Arial"/>
              </a:rPr>
              <a:t>Work </a:t>
            </a:r>
            <a:r>
              <a:rPr sz="2663" b="1" spc="-7" dirty="0">
                <a:solidFill>
                  <a:prstClr val="black"/>
                </a:solidFill>
                <a:latin typeface="Arial"/>
                <a:cs typeface="Arial"/>
              </a:rPr>
              <a:t>integrated </a:t>
            </a:r>
            <a:r>
              <a:rPr sz="2663" b="1" spc="-13" dirty="0">
                <a:solidFill>
                  <a:prstClr val="black"/>
                </a:solidFill>
                <a:latin typeface="Arial"/>
                <a:cs typeface="Arial"/>
              </a:rPr>
              <a:t>learning  </a:t>
            </a:r>
            <a:r>
              <a:rPr sz="2663" b="1" spc="-20" dirty="0">
                <a:solidFill>
                  <a:prstClr val="black"/>
                </a:solidFill>
                <a:latin typeface="Arial"/>
                <a:cs typeface="Arial"/>
              </a:rPr>
              <a:t>Applied </a:t>
            </a:r>
            <a:r>
              <a:rPr sz="2663" b="1" spc="-13" dirty="0">
                <a:solidFill>
                  <a:prstClr val="black"/>
                </a:solidFill>
                <a:latin typeface="Arial"/>
                <a:cs typeface="Arial"/>
              </a:rPr>
              <a:t>research  </a:t>
            </a:r>
            <a:r>
              <a:rPr sz="2663" b="1" spc="-7" dirty="0">
                <a:solidFill>
                  <a:prstClr val="black"/>
                </a:solidFill>
                <a:latin typeface="Arial"/>
                <a:cs typeface="Arial"/>
              </a:rPr>
              <a:t>Incubators and</a:t>
            </a:r>
            <a:r>
              <a:rPr sz="2663" b="1" spc="-33" dirty="0">
                <a:solidFill>
                  <a:prstClr val="black"/>
                </a:solidFill>
                <a:latin typeface="Arial"/>
                <a:cs typeface="Arial"/>
              </a:rPr>
              <a:t> </a:t>
            </a:r>
            <a:r>
              <a:rPr sz="2663" b="1" spc="-7" dirty="0">
                <a:solidFill>
                  <a:prstClr val="black"/>
                </a:solidFill>
                <a:latin typeface="Arial"/>
                <a:cs typeface="Arial"/>
              </a:rPr>
              <a:t>accelerators  Hackathons</a:t>
            </a:r>
            <a:endParaRPr sz="2663">
              <a:solidFill>
                <a:prstClr val="black"/>
              </a:solidFill>
              <a:latin typeface="Arial"/>
              <a:cs typeface="Arial"/>
            </a:endParaRPr>
          </a:p>
          <a:p>
            <a:pPr marL="16913" defTabSz="1217706">
              <a:spcBef>
                <a:spcPts val="7"/>
              </a:spcBef>
            </a:pPr>
            <a:r>
              <a:rPr sz="2663" b="1" spc="-7" dirty="0">
                <a:solidFill>
                  <a:prstClr val="black"/>
                </a:solidFill>
                <a:latin typeface="Arial"/>
                <a:cs typeface="Arial"/>
              </a:rPr>
              <a:t>Community</a:t>
            </a:r>
            <a:r>
              <a:rPr sz="2663" b="1" spc="-20" dirty="0">
                <a:solidFill>
                  <a:prstClr val="black"/>
                </a:solidFill>
                <a:latin typeface="Arial"/>
                <a:cs typeface="Arial"/>
              </a:rPr>
              <a:t> </a:t>
            </a:r>
            <a:r>
              <a:rPr sz="2663" b="1" spc="-7" dirty="0">
                <a:solidFill>
                  <a:prstClr val="black"/>
                </a:solidFill>
                <a:latin typeface="Arial"/>
                <a:cs typeface="Arial"/>
              </a:rPr>
              <a:t>engagement</a:t>
            </a:r>
            <a:endParaRPr sz="2663">
              <a:solidFill>
                <a:prstClr val="black"/>
              </a:solidFill>
              <a:latin typeface="Arial"/>
              <a:cs typeface="Arial"/>
            </a:endParaRPr>
          </a:p>
          <a:p>
            <a:pPr marL="16913" defTabSz="1217706">
              <a:spcBef>
                <a:spcPts val="7"/>
              </a:spcBef>
            </a:pPr>
            <a:r>
              <a:rPr sz="2663" b="1" spc="-7" dirty="0">
                <a:solidFill>
                  <a:prstClr val="black"/>
                </a:solidFill>
                <a:latin typeface="Arial"/>
                <a:cs typeface="Arial"/>
              </a:rPr>
              <a:t>Service</a:t>
            </a:r>
            <a:r>
              <a:rPr sz="2663" b="1" spc="7" dirty="0">
                <a:solidFill>
                  <a:prstClr val="black"/>
                </a:solidFill>
                <a:latin typeface="Arial"/>
                <a:cs typeface="Arial"/>
              </a:rPr>
              <a:t> </a:t>
            </a:r>
            <a:r>
              <a:rPr sz="2663" b="1" spc="-7" dirty="0">
                <a:solidFill>
                  <a:prstClr val="black"/>
                </a:solidFill>
                <a:latin typeface="Arial"/>
                <a:cs typeface="Arial"/>
              </a:rPr>
              <a:t>learning</a:t>
            </a:r>
            <a:endParaRPr sz="2663">
              <a:solidFill>
                <a:prstClr val="black"/>
              </a:solidFill>
              <a:latin typeface="Arial"/>
              <a:cs typeface="Arial"/>
            </a:endParaRPr>
          </a:p>
          <a:p>
            <a:pPr defTabSz="1217706">
              <a:spcBef>
                <a:spcPts val="53"/>
              </a:spcBef>
            </a:pPr>
            <a:endParaRPr sz="2730">
              <a:solidFill>
                <a:prstClr val="black"/>
              </a:solidFill>
              <a:latin typeface="Arial"/>
              <a:cs typeface="Arial"/>
            </a:endParaRPr>
          </a:p>
          <a:p>
            <a:pPr marL="16913" marR="249461" defTabSz="1217706">
              <a:spcBef>
                <a:spcPts val="7"/>
              </a:spcBef>
            </a:pPr>
            <a:r>
              <a:rPr sz="2663" b="1" spc="7" dirty="0">
                <a:solidFill>
                  <a:prstClr val="black"/>
                </a:solidFill>
                <a:latin typeface="Arial"/>
                <a:cs typeface="Arial"/>
              </a:rPr>
              <a:t>More </a:t>
            </a:r>
            <a:r>
              <a:rPr sz="2663" b="1" spc="-7" dirty="0">
                <a:solidFill>
                  <a:prstClr val="black"/>
                </a:solidFill>
                <a:latin typeface="Arial"/>
                <a:cs typeface="Arial"/>
              </a:rPr>
              <a:t>focus on impact</a:t>
            </a:r>
            <a:r>
              <a:rPr sz="2663" b="1" spc="-107" dirty="0">
                <a:solidFill>
                  <a:prstClr val="black"/>
                </a:solidFill>
                <a:latin typeface="Arial"/>
                <a:cs typeface="Arial"/>
              </a:rPr>
              <a:t> </a:t>
            </a:r>
            <a:r>
              <a:rPr sz="2663" b="1" spc="-7" dirty="0">
                <a:solidFill>
                  <a:prstClr val="black"/>
                </a:solidFill>
                <a:latin typeface="Arial"/>
                <a:cs typeface="Arial"/>
              </a:rPr>
              <a:t>also  opens more spaces </a:t>
            </a:r>
            <a:r>
              <a:rPr sz="2663" b="1" dirty="0">
                <a:solidFill>
                  <a:prstClr val="black"/>
                </a:solidFill>
                <a:latin typeface="Arial"/>
                <a:cs typeface="Arial"/>
              </a:rPr>
              <a:t>for  </a:t>
            </a:r>
            <a:r>
              <a:rPr sz="2663" b="1" spc="-7" dirty="0">
                <a:solidFill>
                  <a:prstClr val="black"/>
                </a:solidFill>
                <a:latin typeface="Arial"/>
                <a:cs typeface="Arial"/>
              </a:rPr>
              <a:t>diversity and</a:t>
            </a:r>
            <a:r>
              <a:rPr sz="2663" b="1" dirty="0">
                <a:solidFill>
                  <a:prstClr val="black"/>
                </a:solidFill>
                <a:latin typeface="Arial"/>
                <a:cs typeface="Arial"/>
              </a:rPr>
              <a:t> </a:t>
            </a:r>
            <a:r>
              <a:rPr sz="2663" b="1" spc="-7" dirty="0">
                <a:solidFill>
                  <a:prstClr val="black"/>
                </a:solidFill>
                <a:latin typeface="Arial"/>
                <a:cs typeface="Arial"/>
              </a:rPr>
              <a:t>inclusion.</a:t>
            </a:r>
            <a:endParaRPr sz="2663">
              <a:solidFill>
                <a:prstClr val="black"/>
              </a:solidFill>
              <a:latin typeface="Arial"/>
              <a:cs typeface="Arial"/>
            </a:endParaRPr>
          </a:p>
          <a:p>
            <a:pPr defTabSz="1217706">
              <a:spcBef>
                <a:spcPts val="60"/>
              </a:spcBef>
            </a:pPr>
            <a:endParaRPr sz="2730">
              <a:solidFill>
                <a:prstClr val="black"/>
              </a:solidFill>
              <a:latin typeface="Arial"/>
              <a:cs typeface="Arial"/>
            </a:endParaRPr>
          </a:p>
          <a:p>
            <a:pPr marL="16913" defTabSz="1217706"/>
            <a:r>
              <a:rPr sz="2663" b="1" dirty="0">
                <a:solidFill>
                  <a:prstClr val="black"/>
                </a:solidFill>
                <a:latin typeface="Arial"/>
                <a:cs typeface="Arial"/>
              </a:rPr>
              <a:t>Innovation often </a:t>
            </a:r>
            <a:r>
              <a:rPr sz="2663" b="1" spc="-7" dirty="0">
                <a:solidFill>
                  <a:prstClr val="black"/>
                </a:solidFill>
                <a:latin typeface="Arial"/>
                <a:cs typeface="Arial"/>
              </a:rPr>
              <a:t>occurs</a:t>
            </a:r>
            <a:r>
              <a:rPr sz="2663" b="1" spc="-73" dirty="0">
                <a:solidFill>
                  <a:prstClr val="black"/>
                </a:solidFill>
                <a:latin typeface="Arial"/>
                <a:cs typeface="Arial"/>
              </a:rPr>
              <a:t> </a:t>
            </a:r>
            <a:r>
              <a:rPr sz="2663" b="1" spc="-7" dirty="0">
                <a:solidFill>
                  <a:prstClr val="black"/>
                </a:solidFill>
                <a:latin typeface="Arial"/>
                <a:cs typeface="Arial"/>
              </a:rPr>
              <a:t>on</a:t>
            </a:r>
            <a:endParaRPr sz="2663">
              <a:solidFill>
                <a:prstClr val="black"/>
              </a:solidFill>
              <a:latin typeface="Arial"/>
              <a:cs typeface="Arial"/>
            </a:endParaRPr>
          </a:p>
        </p:txBody>
      </p:sp>
      <p:sp>
        <p:nvSpPr>
          <p:cNvPr id="7" name="object 7"/>
          <p:cNvSpPr txBox="1"/>
          <p:nvPr/>
        </p:nvSpPr>
        <p:spPr>
          <a:xfrm>
            <a:off x="7101106" y="6173857"/>
            <a:ext cx="2173250" cy="425162"/>
          </a:xfrm>
          <a:prstGeom prst="rect">
            <a:avLst/>
          </a:prstGeom>
        </p:spPr>
        <p:txBody>
          <a:bodyPr vert="horz" wrap="square" lIns="0" tIns="15221" rIns="0" bIns="0" rtlCol="0">
            <a:spAutoFit/>
          </a:bodyPr>
          <a:lstStyle/>
          <a:p>
            <a:pPr marL="16913" defTabSz="1217706">
              <a:spcBef>
                <a:spcPts val="120"/>
              </a:spcBef>
            </a:pPr>
            <a:r>
              <a:rPr sz="2663" b="1" dirty="0">
                <a:solidFill>
                  <a:prstClr val="black"/>
                </a:solidFill>
                <a:latin typeface="Arial"/>
                <a:cs typeface="Arial"/>
              </a:rPr>
              <a:t>the</a:t>
            </a:r>
            <a:r>
              <a:rPr sz="2663" b="1" spc="-107" dirty="0">
                <a:solidFill>
                  <a:prstClr val="black"/>
                </a:solidFill>
                <a:latin typeface="Arial"/>
                <a:cs typeface="Arial"/>
              </a:rPr>
              <a:t> </a:t>
            </a:r>
            <a:r>
              <a:rPr sz="2663" b="1" spc="-7" dirty="0">
                <a:solidFill>
                  <a:prstClr val="black"/>
                </a:solidFill>
                <a:latin typeface="Arial"/>
                <a:cs typeface="Arial"/>
              </a:rPr>
              <a:t>periphery</a:t>
            </a:r>
            <a:endParaRPr sz="2663">
              <a:solidFill>
                <a:prstClr val="black"/>
              </a:solidFill>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348762" y="6166572"/>
            <a:ext cx="595808" cy="466818"/>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3" name="object 3"/>
          <p:cNvSpPr txBox="1"/>
          <p:nvPr/>
        </p:nvSpPr>
        <p:spPr>
          <a:xfrm>
            <a:off x="10872754" y="6383707"/>
            <a:ext cx="318800" cy="326242"/>
          </a:xfrm>
          <a:prstGeom prst="rect">
            <a:avLst/>
          </a:prstGeom>
        </p:spPr>
        <p:txBody>
          <a:bodyPr vert="horz" wrap="square" lIns="0" tIns="18604" rIns="0" bIns="0" rtlCol="0">
            <a:spAutoFit/>
          </a:bodyPr>
          <a:lstStyle/>
          <a:p>
            <a:pPr marL="16913" defTabSz="1217706">
              <a:spcBef>
                <a:spcPts val="146"/>
              </a:spcBef>
            </a:pPr>
            <a:r>
              <a:rPr sz="1998" spc="7" dirty="0">
                <a:solidFill>
                  <a:srgbClr val="FF00E3"/>
                </a:solidFill>
                <a:latin typeface="Arial"/>
                <a:cs typeface="Arial"/>
              </a:rPr>
              <a:t>14</a:t>
            </a:r>
            <a:endParaRPr sz="1998">
              <a:solidFill>
                <a:prstClr val="black"/>
              </a:solidFill>
              <a:latin typeface="Arial"/>
              <a:cs typeface="Arial"/>
            </a:endParaRPr>
          </a:p>
        </p:txBody>
      </p:sp>
      <p:sp>
        <p:nvSpPr>
          <p:cNvPr id="4" name="object 4"/>
          <p:cNvSpPr/>
          <p:nvPr/>
        </p:nvSpPr>
        <p:spPr>
          <a:xfrm>
            <a:off x="6745437" y="3218777"/>
            <a:ext cx="133947" cy="483020"/>
          </a:xfrm>
          <a:prstGeom prst="rect">
            <a:avLst/>
          </a:prstGeom>
          <a:blipFill>
            <a:blip r:embed="rId3" cstate="print"/>
            <a:stretch>
              <a:fillRect/>
            </a:stretch>
          </a:blipFill>
        </p:spPr>
        <p:txBody>
          <a:bodyPr wrap="square" lIns="0" tIns="0" rIns="0" bIns="0" rtlCol="0"/>
          <a:lstStyle/>
          <a:p>
            <a:pPr defTabSz="1217706"/>
            <a:endParaRPr sz="2397">
              <a:solidFill>
                <a:prstClr val="black"/>
              </a:solidFill>
              <a:latin typeface="Calibri"/>
            </a:endParaRPr>
          </a:p>
        </p:txBody>
      </p:sp>
      <p:grpSp>
        <p:nvGrpSpPr>
          <p:cNvPr id="5" name="object 5"/>
          <p:cNvGrpSpPr/>
          <p:nvPr/>
        </p:nvGrpSpPr>
        <p:grpSpPr>
          <a:xfrm>
            <a:off x="1030042" y="2341697"/>
            <a:ext cx="9758486" cy="422811"/>
            <a:chOff x="767841" y="1758441"/>
            <a:chExt cx="7327900" cy="317500"/>
          </a:xfrm>
        </p:grpSpPr>
        <p:sp>
          <p:nvSpPr>
            <p:cNvPr id="6" name="object 6"/>
            <p:cNvSpPr/>
            <p:nvPr/>
          </p:nvSpPr>
          <p:spPr>
            <a:xfrm>
              <a:off x="1743456" y="1764791"/>
              <a:ext cx="6352540" cy="304800"/>
            </a:xfrm>
            <a:custGeom>
              <a:avLst/>
              <a:gdLst/>
              <a:ahLst/>
              <a:cxnLst/>
              <a:rect l="l" t="t" r="r" b="b"/>
              <a:pathLst>
                <a:path w="6352540" h="304800">
                  <a:moveTo>
                    <a:pt x="6352032" y="12"/>
                  </a:moveTo>
                  <a:lnTo>
                    <a:pt x="1785632" y="12"/>
                  </a:lnTo>
                  <a:lnTo>
                    <a:pt x="0" y="0"/>
                  </a:lnTo>
                  <a:lnTo>
                    <a:pt x="0" y="304800"/>
                  </a:lnTo>
                  <a:lnTo>
                    <a:pt x="1648968" y="304800"/>
                  </a:lnTo>
                  <a:lnTo>
                    <a:pt x="1785620" y="304800"/>
                  </a:lnTo>
                  <a:lnTo>
                    <a:pt x="6352032" y="304800"/>
                  </a:lnTo>
                  <a:lnTo>
                    <a:pt x="6352032" y="12"/>
                  </a:lnTo>
                  <a:close/>
                </a:path>
              </a:pathLst>
            </a:custGeom>
            <a:solidFill>
              <a:srgbClr val="4D4D4D"/>
            </a:solidFill>
          </p:spPr>
          <p:txBody>
            <a:bodyPr wrap="square" lIns="0" tIns="0" rIns="0" bIns="0" rtlCol="0"/>
            <a:lstStyle/>
            <a:p>
              <a:pPr defTabSz="1217706"/>
              <a:endParaRPr sz="2397">
                <a:solidFill>
                  <a:prstClr val="black"/>
                </a:solidFill>
                <a:latin typeface="Calibri"/>
              </a:endParaRPr>
            </a:p>
          </p:txBody>
        </p:sp>
        <p:sp>
          <p:nvSpPr>
            <p:cNvPr id="7" name="object 7"/>
            <p:cNvSpPr/>
            <p:nvPr/>
          </p:nvSpPr>
          <p:spPr>
            <a:xfrm>
              <a:off x="1743455" y="1764791"/>
              <a:ext cx="1948180" cy="304800"/>
            </a:xfrm>
            <a:custGeom>
              <a:avLst/>
              <a:gdLst/>
              <a:ahLst/>
              <a:cxnLst/>
              <a:rect l="l" t="t" r="r" b="b"/>
              <a:pathLst>
                <a:path w="1948179" h="304800">
                  <a:moveTo>
                    <a:pt x="0" y="304800"/>
                  </a:moveTo>
                  <a:lnTo>
                    <a:pt x="0" y="0"/>
                  </a:lnTo>
                  <a:lnTo>
                    <a:pt x="1785620" y="0"/>
                  </a:lnTo>
                  <a:lnTo>
                    <a:pt x="1947671" y="160401"/>
                  </a:lnTo>
                  <a:lnTo>
                    <a:pt x="1785620" y="304800"/>
                  </a:lnTo>
                  <a:lnTo>
                    <a:pt x="0" y="304800"/>
                  </a:lnTo>
                  <a:close/>
                </a:path>
              </a:pathLst>
            </a:custGeom>
            <a:ln w="12700">
              <a:solidFill>
                <a:srgbClr val="FFFFFF"/>
              </a:solidFill>
            </a:ln>
          </p:spPr>
          <p:txBody>
            <a:bodyPr wrap="square" lIns="0" tIns="0" rIns="0" bIns="0" rtlCol="0"/>
            <a:lstStyle/>
            <a:p>
              <a:pPr defTabSz="1217706"/>
              <a:endParaRPr sz="2397">
                <a:solidFill>
                  <a:prstClr val="black"/>
                </a:solidFill>
                <a:latin typeface="Calibri"/>
              </a:endParaRPr>
            </a:p>
          </p:txBody>
        </p:sp>
        <p:sp>
          <p:nvSpPr>
            <p:cNvPr id="8" name="object 8"/>
            <p:cNvSpPr/>
            <p:nvPr/>
          </p:nvSpPr>
          <p:spPr>
            <a:xfrm>
              <a:off x="774191" y="1764791"/>
              <a:ext cx="1386840" cy="304800"/>
            </a:xfrm>
            <a:custGeom>
              <a:avLst/>
              <a:gdLst/>
              <a:ahLst/>
              <a:cxnLst/>
              <a:rect l="l" t="t" r="r" b="b"/>
              <a:pathLst>
                <a:path w="1386839" h="304800">
                  <a:moveTo>
                    <a:pt x="1206245" y="0"/>
                  </a:moveTo>
                  <a:lnTo>
                    <a:pt x="0" y="0"/>
                  </a:lnTo>
                  <a:lnTo>
                    <a:pt x="0" y="304800"/>
                  </a:lnTo>
                  <a:lnTo>
                    <a:pt x="1206245" y="304800"/>
                  </a:lnTo>
                  <a:lnTo>
                    <a:pt x="1386839" y="158115"/>
                  </a:lnTo>
                  <a:lnTo>
                    <a:pt x="1206245" y="0"/>
                  </a:lnTo>
                  <a:close/>
                </a:path>
              </a:pathLst>
            </a:custGeom>
            <a:solidFill>
              <a:srgbClr val="4D4D4D"/>
            </a:solidFill>
          </p:spPr>
          <p:txBody>
            <a:bodyPr wrap="square" lIns="0" tIns="0" rIns="0" bIns="0" rtlCol="0"/>
            <a:lstStyle/>
            <a:p>
              <a:pPr defTabSz="1217706"/>
              <a:endParaRPr sz="2397">
                <a:solidFill>
                  <a:prstClr val="black"/>
                </a:solidFill>
                <a:latin typeface="Calibri"/>
              </a:endParaRPr>
            </a:p>
          </p:txBody>
        </p:sp>
        <p:sp>
          <p:nvSpPr>
            <p:cNvPr id="9" name="object 9"/>
            <p:cNvSpPr/>
            <p:nvPr/>
          </p:nvSpPr>
          <p:spPr>
            <a:xfrm>
              <a:off x="774191" y="1764791"/>
              <a:ext cx="1386840" cy="304800"/>
            </a:xfrm>
            <a:custGeom>
              <a:avLst/>
              <a:gdLst/>
              <a:ahLst/>
              <a:cxnLst/>
              <a:rect l="l" t="t" r="r" b="b"/>
              <a:pathLst>
                <a:path w="1386839" h="304800">
                  <a:moveTo>
                    <a:pt x="0" y="304800"/>
                  </a:moveTo>
                  <a:lnTo>
                    <a:pt x="0" y="0"/>
                  </a:lnTo>
                  <a:lnTo>
                    <a:pt x="1206245" y="0"/>
                  </a:lnTo>
                  <a:lnTo>
                    <a:pt x="1386839" y="158115"/>
                  </a:lnTo>
                  <a:lnTo>
                    <a:pt x="1206245" y="304800"/>
                  </a:lnTo>
                  <a:lnTo>
                    <a:pt x="0" y="304800"/>
                  </a:lnTo>
                  <a:close/>
                </a:path>
              </a:pathLst>
            </a:custGeom>
            <a:ln w="12700">
              <a:solidFill>
                <a:srgbClr val="FFFFFF"/>
              </a:solidFill>
            </a:ln>
          </p:spPr>
          <p:txBody>
            <a:bodyPr wrap="square" lIns="0" tIns="0" rIns="0" bIns="0" rtlCol="0"/>
            <a:lstStyle/>
            <a:p>
              <a:pPr defTabSz="1217706"/>
              <a:endParaRPr sz="2397">
                <a:solidFill>
                  <a:prstClr val="black"/>
                </a:solidFill>
                <a:latin typeface="Calibri"/>
              </a:endParaRPr>
            </a:p>
          </p:txBody>
        </p:sp>
      </p:grpSp>
      <p:sp>
        <p:nvSpPr>
          <p:cNvPr id="10" name="object 10"/>
          <p:cNvSpPr txBox="1"/>
          <p:nvPr/>
        </p:nvSpPr>
        <p:spPr>
          <a:xfrm>
            <a:off x="1619476" y="2427783"/>
            <a:ext cx="6963703" cy="233055"/>
          </a:xfrm>
          <a:prstGeom prst="rect">
            <a:avLst/>
          </a:prstGeom>
        </p:spPr>
        <p:txBody>
          <a:bodyPr vert="horz" wrap="square" lIns="0" tIns="17758" rIns="0" bIns="0" rtlCol="0">
            <a:spAutoFit/>
          </a:bodyPr>
          <a:lstStyle/>
          <a:p>
            <a:pPr marL="16913" defTabSz="1217706">
              <a:spcBef>
                <a:spcPts val="140"/>
              </a:spcBef>
              <a:tabLst>
                <a:tab pos="1615998" algn="l"/>
                <a:tab pos="5131278" algn="l"/>
              </a:tabLst>
            </a:pPr>
            <a:r>
              <a:rPr sz="1398" b="1" dirty="0">
                <a:solidFill>
                  <a:srgbClr val="FFFFFF"/>
                </a:solidFill>
                <a:latin typeface="Arial"/>
                <a:cs typeface="Arial"/>
              </a:rPr>
              <a:t>INPUTS	</a:t>
            </a:r>
            <a:r>
              <a:rPr sz="1398" b="1" spc="-7" dirty="0">
                <a:solidFill>
                  <a:srgbClr val="FFFFFF"/>
                </a:solidFill>
                <a:latin typeface="Arial"/>
                <a:cs typeface="Arial"/>
              </a:rPr>
              <a:t>ACTIVITIES	IMPACT ON</a:t>
            </a:r>
            <a:r>
              <a:rPr sz="1398" b="1" spc="-80" dirty="0">
                <a:solidFill>
                  <a:srgbClr val="FFFFFF"/>
                </a:solidFill>
                <a:latin typeface="Arial"/>
                <a:cs typeface="Arial"/>
              </a:rPr>
              <a:t> </a:t>
            </a:r>
            <a:r>
              <a:rPr sz="1398" b="1" spc="-7" dirty="0">
                <a:solidFill>
                  <a:srgbClr val="FFFFFF"/>
                </a:solidFill>
                <a:latin typeface="Arial"/>
                <a:cs typeface="Arial"/>
              </a:rPr>
              <a:t>CHANGE</a:t>
            </a:r>
            <a:endParaRPr sz="1398">
              <a:solidFill>
                <a:prstClr val="black"/>
              </a:solidFill>
              <a:latin typeface="Arial"/>
              <a:cs typeface="Arial"/>
            </a:endParaRPr>
          </a:p>
        </p:txBody>
      </p:sp>
      <p:sp>
        <p:nvSpPr>
          <p:cNvPr id="11" name="object 11"/>
          <p:cNvSpPr/>
          <p:nvPr/>
        </p:nvSpPr>
        <p:spPr>
          <a:xfrm>
            <a:off x="1038498" y="1404410"/>
            <a:ext cx="9750030" cy="369537"/>
          </a:xfrm>
          <a:custGeom>
            <a:avLst/>
            <a:gdLst/>
            <a:ahLst/>
            <a:cxnLst/>
            <a:rect l="l" t="t" r="r" b="b"/>
            <a:pathLst>
              <a:path w="7321550" h="277494">
                <a:moveTo>
                  <a:pt x="7321296" y="0"/>
                </a:moveTo>
                <a:lnTo>
                  <a:pt x="0" y="0"/>
                </a:lnTo>
                <a:lnTo>
                  <a:pt x="0" y="277367"/>
                </a:lnTo>
                <a:lnTo>
                  <a:pt x="7321296" y="277367"/>
                </a:lnTo>
                <a:lnTo>
                  <a:pt x="7321296" y="0"/>
                </a:lnTo>
                <a:close/>
              </a:path>
            </a:pathLst>
          </a:custGeom>
          <a:solidFill>
            <a:srgbClr val="2E2E2E"/>
          </a:solidFill>
        </p:spPr>
        <p:txBody>
          <a:bodyPr wrap="square" lIns="0" tIns="0" rIns="0" bIns="0" rtlCol="0"/>
          <a:lstStyle/>
          <a:p>
            <a:pPr defTabSz="1217706"/>
            <a:endParaRPr sz="2397">
              <a:solidFill>
                <a:prstClr val="black"/>
              </a:solidFill>
              <a:latin typeface="Calibri"/>
            </a:endParaRPr>
          </a:p>
        </p:txBody>
      </p:sp>
      <p:sp>
        <p:nvSpPr>
          <p:cNvPr id="12" name="object 12"/>
          <p:cNvSpPr txBox="1"/>
          <p:nvPr/>
        </p:nvSpPr>
        <p:spPr>
          <a:xfrm>
            <a:off x="5480724" y="1462250"/>
            <a:ext cx="889595" cy="233055"/>
          </a:xfrm>
          <a:prstGeom prst="rect">
            <a:avLst/>
          </a:prstGeom>
        </p:spPr>
        <p:txBody>
          <a:bodyPr vert="horz" wrap="square" lIns="0" tIns="17758" rIns="0" bIns="0" rtlCol="0">
            <a:spAutoFit/>
          </a:bodyPr>
          <a:lstStyle/>
          <a:p>
            <a:pPr defTabSz="1217706">
              <a:spcBef>
                <a:spcPts val="140"/>
              </a:spcBef>
            </a:pPr>
            <a:r>
              <a:rPr sz="1398" b="1" spc="-13" dirty="0">
                <a:solidFill>
                  <a:srgbClr val="FFFFFF"/>
                </a:solidFill>
                <a:latin typeface="Arial"/>
                <a:cs typeface="Arial"/>
              </a:rPr>
              <a:t>P</a:t>
            </a:r>
            <a:r>
              <a:rPr sz="1398" b="1" spc="7" dirty="0">
                <a:solidFill>
                  <a:srgbClr val="FFFFFF"/>
                </a:solidFill>
                <a:latin typeface="Arial"/>
                <a:cs typeface="Arial"/>
              </a:rPr>
              <a:t>UR</a:t>
            </a:r>
            <a:r>
              <a:rPr sz="1398" b="1" spc="-13" dirty="0">
                <a:solidFill>
                  <a:srgbClr val="FFFFFF"/>
                </a:solidFill>
                <a:latin typeface="Arial"/>
                <a:cs typeface="Arial"/>
              </a:rPr>
              <a:t>P</a:t>
            </a:r>
            <a:r>
              <a:rPr sz="1398" b="1" dirty="0">
                <a:solidFill>
                  <a:srgbClr val="FFFFFF"/>
                </a:solidFill>
                <a:latin typeface="Arial"/>
                <a:cs typeface="Arial"/>
              </a:rPr>
              <a:t>O</a:t>
            </a:r>
            <a:r>
              <a:rPr sz="1398" b="1" spc="-13" dirty="0">
                <a:solidFill>
                  <a:srgbClr val="FFFFFF"/>
                </a:solidFill>
                <a:latin typeface="Arial"/>
                <a:cs typeface="Arial"/>
              </a:rPr>
              <a:t>S</a:t>
            </a:r>
            <a:r>
              <a:rPr sz="1398" b="1" dirty="0">
                <a:solidFill>
                  <a:srgbClr val="FFFFFF"/>
                </a:solidFill>
                <a:latin typeface="Arial"/>
                <a:cs typeface="Arial"/>
              </a:rPr>
              <a:t>E</a:t>
            </a:r>
            <a:endParaRPr sz="1398">
              <a:solidFill>
                <a:prstClr val="black"/>
              </a:solidFill>
              <a:latin typeface="Arial"/>
              <a:cs typeface="Arial"/>
            </a:endParaRPr>
          </a:p>
        </p:txBody>
      </p:sp>
      <p:sp>
        <p:nvSpPr>
          <p:cNvPr id="13" name="object 13"/>
          <p:cNvSpPr txBox="1"/>
          <p:nvPr/>
        </p:nvSpPr>
        <p:spPr>
          <a:xfrm>
            <a:off x="1038498" y="1773777"/>
            <a:ext cx="9750030" cy="437386"/>
          </a:xfrm>
          <a:prstGeom prst="rect">
            <a:avLst/>
          </a:prstGeom>
          <a:solidFill>
            <a:srgbClr val="231F23">
              <a:alpha val="72155"/>
            </a:srgbClr>
          </a:solidFill>
        </p:spPr>
        <p:txBody>
          <a:bodyPr vert="horz" wrap="square" lIns="0" tIns="67650" rIns="0" bIns="0" rtlCol="0">
            <a:spAutoFit/>
          </a:bodyPr>
          <a:lstStyle/>
          <a:p>
            <a:pPr marL="846" algn="ctr" defTabSz="1217706">
              <a:spcBef>
                <a:spcPts val="533"/>
              </a:spcBef>
            </a:pPr>
            <a:r>
              <a:rPr sz="1199" b="1" dirty="0">
                <a:solidFill>
                  <a:srgbClr val="FFFFFF"/>
                </a:solidFill>
                <a:latin typeface="Arial"/>
                <a:cs typeface="Arial"/>
              </a:rPr>
              <a:t>Inclusive entrepreneurship Community improvements </a:t>
            </a:r>
            <a:r>
              <a:rPr sz="1199" b="1" spc="7" dirty="0">
                <a:solidFill>
                  <a:srgbClr val="FFFFFF"/>
                </a:solidFill>
                <a:latin typeface="Arial"/>
                <a:cs typeface="Arial"/>
              </a:rPr>
              <a:t>Economic development </a:t>
            </a:r>
            <a:r>
              <a:rPr sz="1199" b="1" dirty="0">
                <a:solidFill>
                  <a:srgbClr val="FFFFFF"/>
                </a:solidFill>
                <a:latin typeface="Arial"/>
                <a:cs typeface="Arial"/>
              </a:rPr>
              <a:t>Industry strength</a:t>
            </a:r>
            <a:r>
              <a:rPr sz="1199" b="1" spc="320" dirty="0">
                <a:solidFill>
                  <a:srgbClr val="FFFFFF"/>
                </a:solidFill>
                <a:latin typeface="Arial"/>
                <a:cs typeface="Arial"/>
              </a:rPr>
              <a:t> </a:t>
            </a:r>
            <a:r>
              <a:rPr sz="1199" b="1" dirty="0">
                <a:solidFill>
                  <a:srgbClr val="FFFFFF"/>
                </a:solidFill>
                <a:latin typeface="Arial"/>
                <a:cs typeface="Arial"/>
              </a:rPr>
              <a:t>Globally </a:t>
            </a:r>
            <a:r>
              <a:rPr sz="1199" b="1" spc="7" dirty="0">
                <a:solidFill>
                  <a:srgbClr val="FFFFFF"/>
                </a:solidFill>
                <a:latin typeface="Arial"/>
                <a:cs typeface="Arial"/>
              </a:rPr>
              <a:t>competitive</a:t>
            </a:r>
            <a:endParaRPr sz="1199">
              <a:solidFill>
                <a:prstClr val="black"/>
              </a:solidFill>
              <a:latin typeface="Arial"/>
              <a:cs typeface="Arial"/>
            </a:endParaRPr>
          </a:p>
          <a:p>
            <a:pPr algn="ctr" defTabSz="1217706">
              <a:spcBef>
                <a:spcPts val="7"/>
              </a:spcBef>
            </a:pPr>
            <a:r>
              <a:rPr sz="1199" b="1" dirty="0">
                <a:solidFill>
                  <a:srgbClr val="FFFFFF"/>
                </a:solidFill>
                <a:latin typeface="Arial"/>
                <a:cs typeface="Arial"/>
              </a:rPr>
              <a:t>Sustainable Development</a:t>
            </a:r>
            <a:r>
              <a:rPr sz="1199" b="1" spc="-193" dirty="0">
                <a:solidFill>
                  <a:srgbClr val="FFFFFF"/>
                </a:solidFill>
                <a:latin typeface="Arial"/>
                <a:cs typeface="Arial"/>
              </a:rPr>
              <a:t> </a:t>
            </a:r>
            <a:r>
              <a:rPr sz="1199" b="1" spc="7" dirty="0">
                <a:solidFill>
                  <a:srgbClr val="FFFFFF"/>
                </a:solidFill>
                <a:latin typeface="Arial"/>
                <a:cs typeface="Arial"/>
              </a:rPr>
              <a:t>Goals</a:t>
            </a:r>
            <a:endParaRPr sz="1199">
              <a:solidFill>
                <a:prstClr val="black"/>
              </a:solidFill>
              <a:latin typeface="Arial"/>
              <a:cs typeface="Arial"/>
            </a:endParaRPr>
          </a:p>
        </p:txBody>
      </p:sp>
      <p:sp>
        <p:nvSpPr>
          <p:cNvPr id="14" name="object 14"/>
          <p:cNvSpPr txBox="1"/>
          <p:nvPr/>
        </p:nvSpPr>
        <p:spPr>
          <a:xfrm>
            <a:off x="1038498" y="3243132"/>
            <a:ext cx="1660803" cy="1533512"/>
          </a:xfrm>
          <a:prstGeom prst="rect">
            <a:avLst/>
          </a:prstGeom>
          <a:solidFill>
            <a:srgbClr val="EBFFC3"/>
          </a:solidFill>
        </p:spPr>
        <p:txBody>
          <a:bodyPr vert="horz" wrap="square" lIns="0" tIns="56657" rIns="0" bIns="0" rtlCol="0">
            <a:spAutoFit/>
          </a:bodyPr>
          <a:lstStyle/>
          <a:p>
            <a:pPr marL="214790" indent="-94711" defTabSz="1217706">
              <a:spcBef>
                <a:spcPts val="446"/>
              </a:spcBef>
              <a:buFontTx/>
              <a:buChar char="•"/>
              <a:tabLst>
                <a:tab pos="215636" algn="l"/>
              </a:tabLst>
            </a:pPr>
            <a:r>
              <a:rPr sz="1199" spc="-7" dirty="0">
                <a:solidFill>
                  <a:srgbClr val="1B2142"/>
                </a:solidFill>
                <a:latin typeface="Arial"/>
                <a:cs typeface="Arial"/>
              </a:rPr>
              <a:t>Knowledgeable</a:t>
            </a:r>
            <a:endParaRPr sz="1199">
              <a:solidFill>
                <a:prstClr val="black"/>
              </a:solidFill>
              <a:latin typeface="Arial"/>
              <a:cs typeface="Arial"/>
            </a:endParaRPr>
          </a:p>
          <a:p>
            <a:pPr marL="214790" defTabSz="1217706">
              <a:spcBef>
                <a:spcPts val="7"/>
              </a:spcBef>
            </a:pPr>
            <a:r>
              <a:rPr sz="1199" dirty="0">
                <a:solidFill>
                  <a:srgbClr val="1B2142"/>
                </a:solidFill>
                <a:latin typeface="Arial"/>
                <a:cs typeface="Arial"/>
              </a:rPr>
              <a:t>people</a:t>
            </a:r>
            <a:endParaRPr sz="1199">
              <a:solidFill>
                <a:prstClr val="black"/>
              </a:solidFill>
              <a:latin typeface="Arial"/>
              <a:cs typeface="Arial"/>
            </a:endParaRPr>
          </a:p>
          <a:p>
            <a:pPr marL="214790" indent="-94711" defTabSz="1217706">
              <a:buFontTx/>
              <a:buChar char="•"/>
              <a:tabLst>
                <a:tab pos="215636" algn="l"/>
              </a:tabLst>
            </a:pPr>
            <a:r>
              <a:rPr sz="1199" dirty="0">
                <a:solidFill>
                  <a:srgbClr val="1B2142"/>
                </a:solidFill>
                <a:latin typeface="Arial"/>
                <a:cs typeface="Arial"/>
              </a:rPr>
              <a:t>Relationships</a:t>
            </a:r>
            <a:endParaRPr sz="1199">
              <a:solidFill>
                <a:prstClr val="black"/>
              </a:solidFill>
              <a:latin typeface="Arial"/>
              <a:cs typeface="Arial"/>
            </a:endParaRPr>
          </a:p>
          <a:p>
            <a:pPr marL="214790" indent="-94711" defTabSz="1217706">
              <a:buFontTx/>
              <a:buChar char="•"/>
              <a:tabLst>
                <a:tab pos="215636" algn="l"/>
              </a:tabLst>
            </a:pPr>
            <a:r>
              <a:rPr sz="1199" dirty="0">
                <a:solidFill>
                  <a:srgbClr val="1B2142"/>
                </a:solidFill>
                <a:latin typeface="Arial"/>
                <a:cs typeface="Arial"/>
              </a:rPr>
              <a:t>Equipment,</a:t>
            </a:r>
            <a:endParaRPr sz="1199">
              <a:solidFill>
                <a:prstClr val="black"/>
              </a:solidFill>
              <a:latin typeface="Arial"/>
              <a:cs typeface="Arial"/>
            </a:endParaRPr>
          </a:p>
          <a:p>
            <a:pPr marL="214790" defTabSz="1217706"/>
            <a:r>
              <a:rPr sz="1199" dirty="0">
                <a:solidFill>
                  <a:srgbClr val="1B2142"/>
                </a:solidFill>
                <a:latin typeface="Arial"/>
                <a:cs typeface="Arial"/>
              </a:rPr>
              <a:t>facilities</a:t>
            </a:r>
            <a:endParaRPr sz="1199">
              <a:solidFill>
                <a:prstClr val="black"/>
              </a:solidFill>
              <a:latin typeface="Arial"/>
              <a:cs typeface="Arial"/>
            </a:endParaRPr>
          </a:p>
          <a:p>
            <a:pPr marL="214790" indent="-94711" defTabSz="1217706">
              <a:buFontTx/>
              <a:buChar char="•"/>
              <a:tabLst>
                <a:tab pos="215636" algn="l"/>
              </a:tabLst>
            </a:pPr>
            <a:r>
              <a:rPr sz="1199" dirty="0">
                <a:solidFill>
                  <a:srgbClr val="1B2142"/>
                </a:solidFill>
                <a:latin typeface="Arial"/>
                <a:cs typeface="Arial"/>
              </a:rPr>
              <a:t>Funding</a:t>
            </a:r>
            <a:endParaRPr sz="1199">
              <a:solidFill>
                <a:prstClr val="black"/>
              </a:solidFill>
              <a:latin typeface="Arial"/>
              <a:cs typeface="Arial"/>
            </a:endParaRPr>
          </a:p>
          <a:p>
            <a:pPr marL="214790" indent="-94711" defTabSz="1217706">
              <a:buFontTx/>
              <a:buChar char="•"/>
              <a:tabLst>
                <a:tab pos="215636" algn="l"/>
              </a:tabLst>
            </a:pPr>
            <a:r>
              <a:rPr sz="1199" dirty="0">
                <a:solidFill>
                  <a:srgbClr val="1B2142"/>
                </a:solidFill>
                <a:latin typeface="Arial"/>
                <a:cs typeface="Arial"/>
              </a:rPr>
              <a:t>Participating</a:t>
            </a:r>
            <a:r>
              <a:rPr sz="1199" spc="-93" dirty="0">
                <a:solidFill>
                  <a:srgbClr val="1B2142"/>
                </a:solidFill>
                <a:latin typeface="Arial"/>
                <a:cs typeface="Arial"/>
              </a:rPr>
              <a:t> </a:t>
            </a:r>
            <a:r>
              <a:rPr sz="1199" dirty="0">
                <a:solidFill>
                  <a:srgbClr val="1B2142"/>
                </a:solidFill>
                <a:latin typeface="Arial"/>
                <a:cs typeface="Arial"/>
              </a:rPr>
              <a:t>clients</a:t>
            </a:r>
            <a:endParaRPr sz="1199">
              <a:solidFill>
                <a:prstClr val="black"/>
              </a:solidFill>
              <a:latin typeface="Arial"/>
              <a:cs typeface="Arial"/>
            </a:endParaRPr>
          </a:p>
          <a:p>
            <a:pPr marL="214790" indent="-94711" defTabSz="1217706">
              <a:buFontTx/>
              <a:buChar char="•"/>
              <a:tabLst>
                <a:tab pos="215636" algn="l"/>
              </a:tabLst>
            </a:pPr>
            <a:r>
              <a:rPr sz="1199" dirty="0">
                <a:solidFill>
                  <a:srgbClr val="1B2142"/>
                </a:solidFill>
                <a:latin typeface="Arial"/>
                <a:cs typeface="Arial"/>
              </a:rPr>
              <a:t>Data and</a:t>
            </a:r>
            <a:r>
              <a:rPr sz="1199" spc="-60" dirty="0">
                <a:solidFill>
                  <a:srgbClr val="1B2142"/>
                </a:solidFill>
                <a:latin typeface="Arial"/>
                <a:cs typeface="Arial"/>
              </a:rPr>
              <a:t> </a:t>
            </a:r>
            <a:r>
              <a:rPr sz="1199" spc="-7" dirty="0">
                <a:solidFill>
                  <a:srgbClr val="1B2142"/>
                </a:solidFill>
                <a:latin typeface="Arial"/>
                <a:cs typeface="Arial"/>
              </a:rPr>
              <a:t>evidence</a:t>
            </a:r>
            <a:endParaRPr sz="1199">
              <a:solidFill>
                <a:prstClr val="black"/>
              </a:solidFill>
              <a:latin typeface="Arial"/>
              <a:cs typeface="Arial"/>
            </a:endParaRPr>
          </a:p>
        </p:txBody>
      </p:sp>
      <p:sp>
        <p:nvSpPr>
          <p:cNvPr id="15" name="object 15"/>
          <p:cNvSpPr/>
          <p:nvPr/>
        </p:nvSpPr>
        <p:spPr>
          <a:xfrm>
            <a:off x="2836630" y="3243131"/>
            <a:ext cx="1887430" cy="3609118"/>
          </a:xfrm>
          <a:custGeom>
            <a:avLst/>
            <a:gdLst/>
            <a:ahLst/>
            <a:cxnLst/>
            <a:rect l="l" t="t" r="r" b="b"/>
            <a:pathLst>
              <a:path w="1417320" h="2710179">
                <a:moveTo>
                  <a:pt x="1417320" y="0"/>
                </a:moveTo>
                <a:lnTo>
                  <a:pt x="0" y="0"/>
                </a:lnTo>
                <a:lnTo>
                  <a:pt x="0" y="2709672"/>
                </a:lnTo>
                <a:lnTo>
                  <a:pt x="1417320" y="2709672"/>
                </a:lnTo>
                <a:lnTo>
                  <a:pt x="1417320" y="0"/>
                </a:lnTo>
                <a:close/>
              </a:path>
            </a:pathLst>
          </a:custGeom>
          <a:solidFill>
            <a:srgbClr val="EBFFC3"/>
          </a:solidFill>
        </p:spPr>
        <p:txBody>
          <a:bodyPr wrap="square" lIns="0" tIns="0" rIns="0" bIns="0" rtlCol="0"/>
          <a:lstStyle/>
          <a:p>
            <a:pPr defTabSz="1217706"/>
            <a:endParaRPr sz="2397">
              <a:solidFill>
                <a:prstClr val="black"/>
              </a:solidFill>
              <a:latin typeface="Calibri"/>
            </a:endParaRPr>
          </a:p>
        </p:txBody>
      </p:sp>
      <p:sp>
        <p:nvSpPr>
          <p:cNvPr id="16" name="object 16"/>
          <p:cNvSpPr txBox="1"/>
          <p:nvPr/>
        </p:nvSpPr>
        <p:spPr>
          <a:xfrm>
            <a:off x="2942673" y="3280948"/>
            <a:ext cx="1593153" cy="3341317"/>
          </a:xfrm>
          <a:prstGeom prst="rect">
            <a:avLst/>
          </a:prstGeom>
        </p:spPr>
        <p:txBody>
          <a:bodyPr vert="horz" wrap="square" lIns="0" tIns="19449" rIns="0" bIns="0" rtlCol="0">
            <a:spAutoFit/>
          </a:bodyPr>
          <a:lstStyle/>
          <a:p>
            <a:pPr marL="244387" indent="-228320" defTabSz="1217706">
              <a:spcBef>
                <a:spcPts val="153"/>
              </a:spcBef>
              <a:buFontTx/>
              <a:buChar char="•"/>
              <a:tabLst>
                <a:tab pos="244387" algn="l"/>
                <a:tab pos="245233" algn="l"/>
              </a:tabLst>
            </a:pPr>
            <a:r>
              <a:rPr sz="1199" spc="-7" dirty="0">
                <a:solidFill>
                  <a:srgbClr val="1B2142"/>
                </a:solidFill>
                <a:latin typeface="Arial"/>
                <a:cs typeface="Arial"/>
              </a:rPr>
              <a:t>Research</a:t>
            </a:r>
            <a:endParaRPr sz="1199">
              <a:solidFill>
                <a:prstClr val="black"/>
              </a:solidFill>
              <a:latin typeface="Arial"/>
              <a:cs typeface="Arial"/>
            </a:endParaRPr>
          </a:p>
          <a:p>
            <a:pPr marL="244387" indent="-228320" defTabSz="1217706">
              <a:buFontTx/>
              <a:buChar char="•"/>
              <a:tabLst>
                <a:tab pos="244387" algn="l"/>
                <a:tab pos="245233" algn="l"/>
              </a:tabLst>
            </a:pPr>
            <a:r>
              <a:rPr sz="1199" spc="-7" dirty="0">
                <a:solidFill>
                  <a:srgbClr val="1B2142"/>
                </a:solidFill>
                <a:latin typeface="Arial"/>
                <a:cs typeface="Arial"/>
              </a:rPr>
              <a:t>Assess</a:t>
            </a:r>
            <a:r>
              <a:rPr sz="1199" spc="-33" dirty="0">
                <a:solidFill>
                  <a:srgbClr val="1B2142"/>
                </a:solidFill>
                <a:latin typeface="Arial"/>
                <a:cs typeface="Arial"/>
              </a:rPr>
              <a:t> </a:t>
            </a:r>
            <a:r>
              <a:rPr sz="1199" spc="-13" dirty="0">
                <a:solidFill>
                  <a:srgbClr val="1B2142"/>
                </a:solidFill>
                <a:latin typeface="Arial"/>
                <a:cs typeface="Arial"/>
              </a:rPr>
              <a:t>Needs</a:t>
            </a:r>
            <a:endParaRPr sz="1199">
              <a:solidFill>
                <a:prstClr val="black"/>
              </a:solidFill>
              <a:latin typeface="Arial"/>
              <a:cs typeface="Arial"/>
            </a:endParaRPr>
          </a:p>
          <a:p>
            <a:pPr marL="244387" indent="-228320" defTabSz="1217706">
              <a:buFontTx/>
              <a:buChar char="•"/>
              <a:tabLst>
                <a:tab pos="244387" algn="l"/>
                <a:tab pos="245233" algn="l"/>
              </a:tabLst>
            </a:pPr>
            <a:r>
              <a:rPr sz="1199" spc="7" dirty="0">
                <a:solidFill>
                  <a:srgbClr val="1B2142"/>
                </a:solidFill>
                <a:latin typeface="Arial"/>
                <a:cs typeface="Arial"/>
              </a:rPr>
              <a:t>Training</a:t>
            </a:r>
            <a:endParaRPr sz="1199">
              <a:solidFill>
                <a:prstClr val="black"/>
              </a:solidFill>
              <a:latin typeface="Arial"/>
              <a:cs typeface="Arial"/>
            </a:endParaRPr>
          </a:p>
          <a:p>
            <a:pPr marL="244387" indent="-228320" defTabSz="1217706">
              <a:buFontTx/>
              <a:buChar char="•"/>
              <a:tabLst>
                <a:tab pos="244387" algn="l"/>
                <a:tab pos="245233" algn="l"/>
              </a:tabLst>
            </a:pPr>
            <a:r>
              <a:rPr sz="1199" spc="7" dirty="0">
                <a:solidFill>
                  <a:srgbClr val="1B2142"/>
                </a:solidFill>
                <a:latin typeface="Arial"/>
                <a:cs typeface="Arial"/>
              </a:rPr>
              <a:t>Advising</a:t>
            </a:r>
            <a:endParaRPr sz="1199">
              <a:solidFill>
                <a:prstClr val="black"/>
              </a:solidFill>
              <a:latin typeface="Arial"/>
              <a:cs typeface="Arial"/>
            </a:endParaRPr>
          </a:p>
          <a:p>
            <a:pPr marL="244387" indent="-228320" defTabSz="1217706">
              <a:buFontTx/>
              <a:buChar char="•"/>
              <a:tabLst>
                <a:tab pos="244387" algn="l"/>
                <a:tab pos="245233" algn="l"/>
              </a:tabLst>
            </a:pPr>
            <a:r>
              <a:rPr sz="1199" dirty="0">
                <a:solidFill>
                  <a:srgbClr val="1B2142"/>
                </a:solidFill>
                <a:latin typeface="Arial"/>
                <a:cs typeface="Arial"/>
              </a:rPr>
              <a:t>Funding</a:t>
            </a:r>
            <a:endParaRPr sz="1199">
              <a:solidFill>
                <a:prstClr val="black"/>
              </a:solidFill>
              <a:latin typeface="Arial"/>
              <a:cs typeface="Arial"/>
            </a:endParaRPr>
          </a:p>
          <a:p>
            <a:pPr marL="244387" indent="-228320" defTabSz="1217706">
              <a:spcBef>
                <a:spcPts val="7"/>
              </a:spcBef>
              <a:buFontTx/>
              <a:buChar char="•"/>
              <a:tabLst>
                <a:tab pos="244387" algn="l"/>
                <a:tab pos="245233" algn="l"/>
              </a:tabLst>
            </a:pPr>
            <a:r>
              <a:rPr sz="1199" dirty="0">
                <a:solidFill>
                  <a:srgbClr val="1B2142"/>
                </a:solidFill>
                <a:latin typeface="Arial"/>
                <a:cs typeface="Arial"/>
              </a:rPr>
              <a:t>Mentoring</a:t>
            </a:r>
            <a:endParaRPr sz="1199">
              <a:solidFill>
                <a:prstClr val="black"/>
              </a:solidFill>
              <a:latin typeface="Arial"/>
              <a:cs typeface="Arial"/>
            </a:endParaRPr>
          </a:p>
          <a:p>
            <a:pPr marL="244387" marR="491311" indent="-228320" defTabSz="1217706">
              <a:buFontTx/>
              <a:buChar char="•"/>
              <a:tabLst>
                <a:tab pos="244387" algn="l"/>
                <a:tab pos="245233" algn="l"/>
              </a:tabLst>
            </a:pPr>
            <a:r>
              <a:rPr sz="1199" spc="-20" dirty="0">
                <a:solidFill>
                  <a:srgbClr val="1B2142"/>
                </a:solidFill>
                <a:latin typeface="Arial"/>
                <a:cs typeface="Arial"/>
              </a:rPr>
              <a:t>Peer </a:t>
            </a:r>
            <a:r>
              <a:rPr sz="1199" spc="7" dirty="0">
                <a:solidFill>
                  <a:srgbClr val="1B2142"/>
                </a:solidFill>
                <a:latin typeface="Arial"/>
                <a:cs typeface="Arial"/>
              </a:rPr>
              <a:t>to</a:t>
            </a:r>
            <a:r>
              <a:rPr sz="1199" spc="-60" dirty="0">
                <a:solidFill>
                  <a:srgbClr val="1B2142"/>
                </a:solidFill>
                <a:latin typeface="Arial"/>
                <a:cs typeface="Arial"/>
              </a:rPr>
              <a:t> </a:t>
            </a:r>
            <a:r>
              <a:rPr sz="1199" spc="-20" dirty="0">
                <a:solidFill>
                  <a:srgbClr val="1B2142"/>
                </a:solidFill>
                <a:latin typeface="Arial"/>
                <a:cs typeface="Arial"/>
              </a:rPr>
              <a:t>Peer  </a:t>
            </a:r>
            <a:r>
              <a:rPr sz="1199" dirty="0">
                <a:solidFill>
                  <a:srgbClr val="1B2142"/>
                </a:solidFill>
                <a:latin typeface="Arial"/>
                <a:cs typeface="Arial"/>
              </a:rPr>
              <a:t>Support</a:t>
            </a:r>
            <a:endParaRPr sz="1199">
              <a:solidFill>
                <a:prstClr val="black"/>
              </a:solidFill>
              <a:latin typeface="Arial"/>
              <a:cs typeface="Arial"/>
            </a:endParaRPr>
          </a:p>
          <a:p>
            <a:pPr marL="244387" marR="10993" indent="-228320" defTabSz="1217706">
              <a:buFontTx/>
              <a:buChar char="•"/>
              <a:tabLst>
                <a:tab pos="244387" algn="l"/>
                <a:tab pos="245233" algn="l"/>
              </a:tabLst>
            </a:pPr>
            <a:r>
              <a:rPr sz="1199" spc="-7" dirty="0">
                <a:solidFill>
                  <a:srgbClr val="1B2142"/>
                </a:solidFill>
                <a:latin typeface="Arial"/>
                <a:cs typeface="Arial"/>
              </a:rPr>
              <a:t>Events,  conferences,  </a:t>
            </a:r>
            <a:r>
              <a:rPr sz="1199" spc="7" dirty="0">
                <a:solidFill>
                  <a:srgbClr val="1B2142"/>
                </a:solidFill>
                <a:latin typeface="Arial"/>
                <a:cs typeface="Arial"/>
              </a:rPr>
              <a:t>seminars,</a:t>
            </a:r>
            <a:r>
              <a:rPr sz="1199" spc="-173" dirty="0">
                <a:solidFill>
                  <a:srgbClr val="1B2142"/>
                </a:solidFill>
                <a:latin typeface="Arial"/>
                <a:cs typeface="Arial"/>
              </a:rPr>
              <a:t> </a:t>
            </a:r>
            <a:r>
              <a:rPr sz="1199" dirty="0">
                <a:solidFill>
                  <a:srgbClr val="1B2142"/>
                </a:solidFill>
                <a:latin typeface="Arial"/>
                <a:cs typeface="Arial"/>
              </a:rPr>
              <a:t>meetings</a:t>
            </a:r>
            <a:endParaRPr sz="1199">
              <a:solidFill>
                <a:prstClr val="black"/>
              </a:solidFill>
              <a:latin typeface="Arial"/>
              <a:cs typeface="Arial"/>
            </a:endParaRPr>
          </a:p>
          <a:p>
            <a:pPr marL="244387" indent="-228320" defTabSz="1217706">
              <a:buFontTx/>
              <a:buChar char="•"/>
              <a:tabLst>
                <a:tab pos="244387" algn="l"/>
                <a:tab pos="245233" algn="l"/>
              </a:tabLst>
            </a:pPr>
            <a:r>
              <a:rPr sz="1199" spc="7" dirty="0">
                <a:solidFill>
                  <a:srgbClr val="1B2142"/>
                </a:solidFill>
                <a:latin typeface="Arial"/>
                <a:cs typeface="Arial"/>
              </a:rPr>
              <a:t>Websites,</a:t>
            </a:r>
            <a:r>
              <a:rPr sz="1199" spc="-113" dirty="0">
                <a:solidFill>
                  <a:srgbClr val="1B2142"/>
                </a:solidFill>
                <a:latin typeface="Arial"/>
                <a:cs typeface="Arial"/>
              </a:rPr>
              <a:t> </a:t>
            </a:r>
            <a:r>
              <a:rPr sz="1199" dirty="0">
                <a:solidFill>
                  <a:srgbClr val="1B2142"/>
                </a:solidFill>
                <a:latin typeface="Arial"/>
                <a:cs typeface="Arial"/>
              </a:rPr>
              <a:t>blogs,</a:t>
            </a:r>
            <a:endParaRPr sz="1199">
              <a:solidFill>
                <a:prstClr val="black"/>
              </a:solidFill>
              <a:latin typeface="Arial"/>
              <a:cs typeface="Arial"/>
            </a:endParaRPr>
          </a:p>
          <a:p>
            <a:pPr marL="244387" defTabSz="1217706"/>
            <a:r>
              <a:rPr sz="1199" dirty="0">
                <a:solidFill>
                  <a:srgbClr val="1B2142"/>
                </a:solidFill>
                <a:latin typeface="Arial"/>
                <a:cs typeface="Arial"/>
              </a:rPr>
              <a:t>reports,</a:t>
            </a:r>
            <a:r>
              <a:rPr sz="1199" spc="-67" dirty="0">
                <a:solidFill>
                  <a:srgbClr val="1B2142"/>
                </a:solidFill>
                <a:latin typeface="Arial"/>
                <a:cs typeface="Arial"/>
              </a:rPr>
              <a:t> </a:t>
            </a:r>
            <a:r>
              <a:rPr sz="1199" spc="-7" dirty="0">
                <a:solidFill>
                  <a:srgbClr val="1B2142"/>
                </a:solidFill>
                <a:latin typeface="Arial"/>
                <a:cs typeface="Arial"/>
              </a:rPr>
              <a:t>newsletters</a:t>
            </a:r>
            <a:endParaRPr sz="1199">
              <a:solidFill>
                <a:prstClr val="black"/>
              </a:solidFill>
              <a:latin typeface="Arial"/>
              <a:cs typeface="Arial"/>
            </a:endParaRPr>
          </a:p>
          <a:p>
            <a:pPr marL="244387" indent="-228320" defTabSz="1217706">
              <a:spcBef>
                <a:spcPts val="7"/>
              </a:spcBef>
              <a:buFontTx/>
              <a:buChar char="•"/>
              <a:tabLst>
                <a:tab pos="244387" algn="l"/>
                <a:tab pos="245233" algn="l"/>
              </a:tabLst>
            </a:pPr>
            <a:r>
              <a:rPr sz="1199" dirty="0">
                <a:solidFill>
                  <a:srgbClr val="1B2142"/>
                </a:solidFill>
                <a:latin typeface="Arial"/>
                <a:cs typeface="Arial"/>
              </a:rPr>
              <a:t>Networking</a:t>
            </a:r>
            <a:endParaRPr sz="1199">
              <a:solidFill>
                <a:prstClr val="black"/>
              </a:solidFill>
              <a:latin typeface="Arial"/>
              <a:cs typeface="Arial"/>
            </a:endParaRPr>
          </a:p>
          <a:p>
            <a:pPr marL="244387" indent="-228320" defTabSz="1217706">
              <a:buFontTx/>
              <a:buChar char="•"/>
              <a:tabLst>
                <a:tab pos="244387" algn="l"/>
                <a:tab pos="245233" algn="l"/>
              </a:tabLst>
            </a:pPr>
            <a:r>
              <a:rPr sz="1199" spc="7" dirty="0">
                <a:solidFill>
                  <a:srgbClr val="1B2142"/>
                </a:solidFill>
                <a:latin typeface="Arial"/>
                <a:cs typeface="Arial"/>
              </a:rPr>
              <a:t>Evaluation</a:t>
            </a:r>
            <a:endParaRPr sz="1199">
              <a:solidFill>
                <a:prstClr val="black"/>
              </a:solidFill>
              <a:latin typeface="Arial"/>
              <a:cs typeface="Arial"/>
            </a:endParaRPr>
          </a:p>
          <a:p>
            <a:pPr marL="244387" indent="-228320" defTabSz="1217706">
              <a:buFontTx/>
              <a:buChar char="•"/>
              <a:tabLst>
                <a:tab pos="244387" algn="l"/>
                <a:tab pos="245233" algn="l"/>
              </a:tabLst>
            </a:pPr>
            <a:r>
              <a:rPr sz="1199" dirty="0">
                <a:solidFill>
                  <a:srgbClr val="1B2142"/>
                </a:solidFill>
                <a:latin typeface="Arial"/>
                <a:cs typeface="Arial"/>
              </a:rPr>
              <a:t>CSR</a:t>
            </a:r>
            <a:endParaRPr sz="1199">
              <a:solidFill>
                <a:prstClr val="black"/>
              </a:solidFill>
              <a:latin typeface="Arial"/>
              <a:cs typeface="Arial"/>
            </a:endParaRPr>
          </a:p>
          <a:p>
            <a:pPr marL="227474" marR="155594" indent="-227474" defTabSz="1217706">
              <a:buFontTx/>
              <a:buChar char="•"/>
              <a:tabLst>
                <a:tab pos="227474" algn="l"/>
                <a:tab pos="245233" algn="l"/>
              </a:tabLst>
            </a:pPr>
            <a:r>
              <a:rPr sz="1199" dirty="0">
                <a:solidFill>
                  <a:srgbClr val="1B2142"/>
                </a:solidFill>
                <a:latin typeface="Arial"/>
                <a:cs typeface="Arial"/>
              </a:rPr>
              <a:t>Define and</a:t>
            </a:r>
            <a:r>
              <a:rPr sz="1199" spc="-127" dirty="0">
                <a:solidFill>
                  <a:srgbClr val="1B2142"/>
                </a:solidFill>
                <a:latin typeface="Arial"/>
                <a:cs typeface="Arial"/>
              </a:rPr>
              <a:t> </a:t>
            </a:r>
            <a:r>
              <a:rPr sz="1199" spc="7" dirty="0">
                <a:solidFill>
                  <a:srgbClr val="1B2142"/>
                </a:solidFill>
                <a:latin typeface="Arial"/>
                <a:cs typeface="Arial"/>
              </a:rPr>
              <a:t>share</a:t>
            </a:r>
            <a:endParaRPr sz="1199">
              <a:solidFill>
                <a:prstClr val="black"/>
              </a:solidFill>
              <a:latin typeface="Arial"/>
              <a:cs typeface="Arial"/>
            </a:endParaRPr>
          </a:p>
          <a:p>
            <a:pPr marR="147985" algn="ctr" defTabSz="1217706"/>
            <a:r>
              <a:rPr sz="1199" spc="-7" dirty="0">
                <a:solidFill>
                  <a:srgbClr val="1B2142"/>
                </a:solidFill>
                <a:latin typeface="Arial"/>
                <a:cs typeface="Arial"/>
              </a:rPr>
              <a:t>best</a:t>
            </a:r>
            <a:r>
              <a:rPr sz="1199" spc="-20" dirty="0">
                <a:solidFill>
                  <a:srgbClr val="1B2142"/>
                </a:solidFill>
                <a:latin typeface="Arial"/>
                <a:cs typeface="Arial"/>
              </a:rPr>
              <a:t> </a:t>
            </a:r>
            <a:r>
              <a:rPr sz="1199" dirty="0">
                <a:solidFill>
                  <a:srgbClr val="1B2142"/>
                </a:solidFill>
                <a:latin typeface="Arial"/>
                <a:cs typeface="Arial"/>
              </a:rPr>
              <a:t>practices</a:t>
            </a:r>
            <a:endParaRPr sz="1199">
              <a:solidFill>
                <a:prstClr val="black"/>
              </a:solidFill>
              <a:latin typeface="Arial"/>
              <a:cs typeface="Arial"/>
            </a:endParaRPr>
          </a:p>
        </p:txBody>
      </p:sp>
      <p:sp>
        <p:nvSpPr>
          <p:cNvPr id="17" name="object 17"/>
          <p:cNvSpPr txBox="1"/>
          <p:nvPr/>
        </p:nvSpPr>
        <p:spPr>
          <a:xfrm>
            <a:off x="6879385" y="3701797"/>
            <a:ext cx="1887430" cy="2457908"/>
          </a:xfrm>
          <a:prstGeom prst="rect">
            <a:avLst/>
          </a:prstGeom>
          <a:solidFill>
            <a:srgbClr val="EBFFC3"/>
          </a:solidFill>
        </p:spPr>
        <p:txBody>
          <a:bodyPr vert="horz" wrap="square" lIns="0" tIns="58348" rIns="0" bIns="0" rtlCol="0">
            <a:spAutoFit/>
          </a:bodyPr>
          <a:lstStyle/>
          <a:p>
            <a:pPr marL="125999" defTabSz="1217706">
              <a:spcBef>
                <a:spcPts val="459"/>
              </a:spcBef>
            </a:pPr>
            <a:r>
              <a:rPr sz="1199" spc="13" dirty="0">
                <a:solidFill>
                  <a:srgbClr val="1B2142"/>
                </a:solidFill>
                <a:latin typeface="Arial"/>
                <a:cs typeface="Arial"/>
              </a:rPr>
              <a:t>Impact </a:t>
            </a:r>
            <a:r>
              <a:rPr sz="1199" spc="7" dirty="0">
                <a:solidFill>
                  <a:srgbClr val="1B2142"/>
                </a:solidFill>
                <a:latin typeface="Arial"/>
                <a:cs typeface="Arial"/>
              </a:rPr>
              <a:t>on </a:t>
            </a:r>
            <a:r>
              <a:rPr sz="1199" dirty="0">
                <a:solidFill>
                  <a:srgbClr val="1B2142"/>
                </a:solidFill>
                <a:latin typeface="Arial"/>
                <a:cs typeface="Arial"/>
              </a:rPr>
              <a:t>Change</a:t>
            </a:r>
            <a:r>
              <a:rPr sz="1199" spc="-186" dirty="0">
                <a:solidFill>
                  <a:srgbClr val="1B2142"/>
                </a:solidFill>
                <a:latin typeface="Arial"/>
                <a:cs typeface="Arial"/>
              </a:rPr>
              <a:t> </a:t>
            </a:r>
            <a:r>
              <a:rPr sz="1199" spc="7" dirty="0">
                <a:solidFill>
                  <a:srgbClr val="1B2142"/>
                </a:solidFill>
                <a:latin typeface="Arial"/>
                <a:cs typeface="Arial"/>
              </a:rPr>
              <a:t>in:</a:t>
            </a:r>
            <a:endParaRPr sz="1199">
              <a:solidFill>
                <a:prstClr val="black"/>
              </a:solidFill>
              <a:latin typeface="Arial"/>
              <a:cs typeface="Arial"/>
            </a:endParaRPr>
          </a:p>
          <a:p>
            <a:pPr marL="219018" indent="-93865" defTabSz="1217706">
              <a:spcBef>
                <a:spcPts val="7"/>
              </a:spcBef>
              <a:buFontTx/>
              <a:buChar char="•"/>
              <a:tabLst>
                <a:tab pos="219864" algn="l"/>
              </a:tabLst>
            </a:pPr>
            <a:r>
              <a:rPr sz="1199" dirty="0">
                <a:solidFill>
                  <a:srgbClr val="1B2142"/>
                </a:solidFill>
                <a:latin typeface="Arial"/>
                <a:cs typeface="Arial"/>
              </a:rPr>
              <a:t>Products,</a:t>
            </a:r>
            <a:r>
              <a:rPr sz="1199" spc="-73" dirty="0">
                <a:solidFill>
                  <a:srgbClr val="1B2142"/>
                </a:solidFill>
                <a:latin typeface="Arial"/>
                <a:cs typeface="Arial"/>
              </a:rPr>
              <a:t> </a:t>
            </a:r>
            <a:r>
              <a:rPr sz="1199" spc="-7" dirty="0">
                <a:solidFill>
                  <a:srgbClr val="1B2142"/>
                </a:solidFill>
                <a:latin typeface="Arial"/>
                <a:cs typeface="Arial"/>
              </a:rPr>
              <a:t>services</a:t>
            </a:r>
            <a:endParaRPr sz="1199">
              <a:solidFill>
                <a:prstClr val="black"/>
              </a:solidFill>
              <a:latin typeface="Arial"/>
              <a:cs typeface="Arial"/>
            </a:endParaRPr>
          </a:p>
          <a:p>
            <a:pPr marL="219018" indent="-93865" defTabSz="1217706">
              <a:buFontTx/>
              <a:buChar char="•"/>
              <a:tabLst>
                <a:tab pos="219864" algn="l"/>
              </a:tabLst>
            </a:pPr>
            <a:r>
              <a:rPr sz="1199" spc="13" dirty="0">
                <a:solidFill>
                  <a:srgbClr val="1B2142"/>
                </a:solidFill>
                <a:latin typeface="Arial"/>
                <a:cs typeface="Arial"/>
              </a:rPr>
              <a:t>Time </a:t>
            </a:r>
            <a:r>
              <a:rPr sz="1199" spc="7" dirty="0">
                <a:solidFill>
                  <a:srgbClr val="1B2142"/>
                </a:solidFill>
                <a:latin typeface="Arial"/>
                <a:cs typeface="Arial"/>
              </a:rPr>
              <a:t>to</a:t>
            </a:r>
            <a:r>
              <a:rPr sz="1199" spc="-166" dirty="0">
                <a:solidFill>
                  <a:srgbClr val="1B2142"/>
                </a:solidFill>
                <a:latin typeface="Arial"/>
                <a:cs typeface="Arial"/>
              </a:rPr>
              <a:t> </a:t>
            </a:r>
            <a:r>
              <a:rPr sz="1199" spc="7" dirty="0">
                <a:solidFill>
                  <a:srgbClr val="1B2142"/>
                </a:solidFill>
                <a:latin typeface="Arial"/>
                <a:cs typeface="Arial"/>
              </a:rPr>
              <a:t>market</a:t>
            </a:r>
            <a:endParaRPr sz="1199">
              <a:solidFill>
                <a:prstClr val="black"/>
              </a:solidFill>
              <a:latin typeface="Arial"/>
              <a:cs typeface="Arial"/>
            </a:endParaRPr>
          </a:p>
          <a:p>
            <a:pPr marL="219018" indent="-93865" defTabSz="1217706">
              <a:buFontTx/>
              <a:buChar char="•"/>
              <a:tabLst>
                <a:tab pos="219864" algn="l"/>
              </a:tabLst>
            </a:pPr>
            <a:r>
              <a:rPr sz="1199" spc="-7" dirty="0">
                <a:solidFill>
                  <a:srgbClr val="1B2142"/>
                </a:solidFill>
                <a:latin typeface="Arial"/>
                <a:cs typeface="Arial"/>
              </a:rPr>
              <a:t>Market</a:t>
            </a:r>
            <a:r>
              <a:rPr sz="1199" spc="-13" dirty="0">
                <a:solidFill>
                  <a:srgbClr val="1B2142"/>
                </a:solidFill>
                <a:latin typeface="Arial"/>
                <a:cs typeface="Arial"/>
              </a:rPr>
              <a:t> </a:t>
            </a:r>
            <a:r>
              <a:rPr sz="1199" dirty="0">
                <a:solidFill>
                  <a:srgbClr val="1B2142"/>
                </a:solidFill>
                <a:latin typeface="Arial"/>
                <a:cs typeface="Arial"/>
              </a:rPr>
              <a:t>share</a:t>
            </a:r>
            <a:endParaRPr sz="1199">
              <a:solidFill>
                <a:prstClr val="black"/>
              </a:solidFill>
              <a:latin typeface="Arial"/>
              <a:cs typeface="Arial"/>
            </a:endParaRPr>
          </a:p>
          <a:p>
            <a:pPr marL="219018" indent="-93865" defTabSz="1217706">
              <a:buFontTx/>
              <a:buChar char="•"/>
              <a:tabLst>
                <a:tab pos="219864" algn="l"/>
              </a:tabLst>
            </a:pPr>
            <a:r>
              <a:rPr sz="1199" dirty="0">
                <a:solidFill>
                  <a:srgbClr val="1B2142"/>
                </a:solidFill>
                <a:latin typeface="Arial"/>
                <a:cs typeface="Arial"/>
              </a:rPr>
              <a:t>Employment</a:t>
            </a:r>
            <a:endParaRPr sz="1199">
              <a:solidFill>
                <a:prstClr val="black"/>
              </a:solidFill>
              <a:latin typeface="Arial"/>
              <a:cs typeface="Arial"/>
            </a:endParaRPr>
          </a:p>
          <a:p>
            <a:pPr marL="219018" indent="-93865" defTabSz="1217706">
              <a:buFontTx/>
              <a:buChar char="•"/>
              <a:tabLst>
                <a:tab pos="219864" algn="l"/>
              </a:tabLst>
            </a:pPr>
            <a:r>
              <a:rPr sz="1199" dirty="0">
                <a:solidFill>
                  <a:srgbClr val="1B2142"/>
                </a:solidFill>
                <a:latin typeface="Arial"/>
                <a:cs typeface="Arial"/>
              </a:rPr>
              <a:t>Environmental</a:t>
            </a:r>
            <a:r>
              <a:rPr sz="1199" spc="-107" dirty="0">
                <a:solidFill>
                  <a:srgbClr val="1B2142"/>
                </a:solidFill>
                <a:latin typeface="Arial"/>
                <a:cs typeface="Arial"/>
              </a:rPr>
              <a:t> </a:t>
            </a:r>
            <a:r>
              <a:rPr sz="1199" spc="13" dirty="0">
                <a:solidFill>
                  <a:srgbClr val="1B2142"/>
                </a:solidFill>
                <a:latin typeface="Arial"/>
                <a:cs typeface="Arial"/>
              </a:rPr>
              <a:t>impact</a:t>
            </a:r>
            <a:endParaRPr sz="1199">
              <a:solidFill>
                <a:prstClr val="black"/>
              </a:solidFill>
              <a:latin typeface="Arial"/>
              <a:cs typeface="Arial"/>
            </a:endParaRPr>
          </a:p>
          <a:p>
            <a:pPr marL="219018" indent="-93865" defTabSz="1217706">
              <a:buFontTx/>
              <a:buChar char="•"/>
              <a:tabLst>
                <a:tab pos="219864" algn="l"/>
              </a:tabLst>
            </a:pPr>
            <a:r>
              <a:rPr sz="1199" spc="-13" dirty="0">
                <a:solidFill>
                  <a:srgbClr val="1B2142"/>
                </a:solidFill>
                <a:latin typeface="Arial"/>
                <a:cs typeface="Arial"/>
              </a:rPr>
              <a:t>Revenues</a:t>
            </a:r>
            <a:endParaRPr sz="1199">
              <a:solidFill>
                <a:prstClr val="black"/>
              </a:solidFill>
              <a:latin typeface="Arial"/>
              <a:cs typeface="Arial"/>
            </a:endParaRPr>
          </a:p>
          <a:p>
            <a:pPr marL="219018" indent="-93865" defTabSz="1217706">
              <a:buFontTx/>
              <a:buChar char="•"/>
              <a:tabLst>
                <a:tab pos="219864" algn="l"/>
              </a:tabLst>
            </a:pPr>
            <a:r>
              <a:rPr sz="1199" dirty="0">
                <a:solidFill>
                  <a:srgbClr val="1B2142"/>
                </a:solidFill>
                <a:latin typeface="Arial"/>
                <a:cs typeface="Arial"/>
              </a:rPr>
              <a:t>Valuation</a:t>
            </a:r>
            <a:endParaRPr sz="1199">
              <a:solidFill>
                <a:prstClr val="black"/>
              </a:solidFill>
              <a:latin typeface="Arial"/>
              <a:cs typeface="Arial"/>
            </a:endParaRPr>
          </a:p>
          <a:p>
            <a:pPr marL="219018" indent="-93865" defTabSz="1217706">
              <a:buFontTx/>
              <a:buChar char="•"/>
              <a:tabLst>
                <a:tab pos="219864" algn="l"/>
              </a:tabLst>
            </a:pPr>
            <a:r>
              <a:rPr sz="1199" dirty="0">
                <a:solidFill>
                  <a:srgbClr val="1B2142"/>
                </a:solidFill>
                <a:latin typeface="Arial"/>
                <a:cs typeface="Arial"/>
              </a:rPr>
              <a:t>Investment</a:t>
            </a:r>
            <a:endParaRPr sz="1199">
              <a:solidFill>
                <a:prstClr val="black"/>
              </a:solidFill>
              <a:latin typeface="Arial"/>
              <a:cs typeface="Arial"/>
            </a:endParaRPr>
          </a:p>
          <a:p>
            <a:pPr marL="219018" indent="-93865" defTabSz="1217706">
              <a:spcBef>
                <a:spcPts val="7"/>
              </a:spcBef>
              <a:buFontTx/>
              <a:buChar char="•"/>
              <a:tabLst>
                <a:tab pos="219864" algn="l"/>
              </a:tabLst>
            </a:pPr>
            <a:r>
              <a:rPr sz="1199" spc="-7" dirty="0">
                <a:solidFill>
                  <a:srgbClr val="1B2142"/>
                </a:solidFill>
                <a:latin typeface="Arial"/>
                <a:cs typeface="Arial"/>
              </a:rPr>
              <a:t>Export</a:t>
            </a:r>
            <a:endParaRPr sz="1199">
              <a:solidFill>
                <a:prstClr val="black"/>
              </a:solidFill>
              <a:latin typeface="Arial"/>
              <a:cs typeface="Arial"/>
            </a:endParaRPr>
          </a:p>
          <a:p>
            <a:pPr marL="219018" marR="837173" indent="-93865" defTabSz="1217706">
              <a:buFontTx/>
              <a:buChar char="•"/>
              <a:tabLst>
                <a:tab pos="219864" algn="l"/>
              </a:tabLst>
            </a:pPr>
            <a:r>
              <a:rPr sz="1199" dirty="0">
                <a:solidFill>
                  <a:srgbClr val="1B2142"/>
                </a:solidFill>
                <a:latin typeface="Arial"/>
                <a:cs typeface="Arial"/>
              </a:rPr>
              <a:t>Ecosystem  </a:t>
            </a:r>
            <a:r>
              <a:rPr sz="1199" spc="7" dirty="0">
                <a:solidFill>
                  <a:srgbClr val="1B2142"/>
                </a:solidFill>
                <a:latin typeface="Arial"/>
                <a:cs typeface="Arial"/>
              </a:rPr>
              <a:t>c</a:t>
            </a:r>
            <a:r>
              <a:rPr sz="1199" dirty="0">
                <a:solidFill>
                  <a:srgbClr val="1B2142"/>
                </a:solidFill>
                <a:latin typeface="Arial"/>
                <a:cs typeface="Arial"/>
              </a:rPr>
              <a:t>onn</a:t>
            </a:r>
            <a:r>
              <a:rPr sz="1199" spc="-33" dirty="0">
                <a:solidFill>
                  <a:srgbClr val="1B2142"/>
                </a:solidFill>
                <a:latin typeface="Arial"/>
                <a:cs typeface="Arial"/>
              </a:rPr>
              <a:t>e</a:t>
            </a:r>
            <a:r>
              <a:rPr sz="1199" spc="7" dirty="0">
                <a:solidFill>
                  <a:srgbClr val="1B2142"/>
                </a:solidFill>
                <a:latin typeface="Arial"/>
                <a:cs typeface="Arial"/>
              </a:rPr>
              <a:t>ct</a:t>
            </a:r>
            <a:r>
              <a:rPr sz="1199" spc="13" dirty="0">
                <a:solidFill>
                  <a:srgbClr val="1B2142"/>
                </a:solidFill>
                <a:latin typeface="Arial"/>
                <a:cs typeface="Arial"/>
              </a:rPr>
              <a:t>i</a:t>
            </a:r>
            <a:r>
              <a:rPr sz="1199" dirty="0">
                <a:solidFill>
                  <a:srgbClr val="1B2142"/>
                </a:solidFill>
                <a:latin typeface="Arial"/>
                <a:cs typeface="Arial"/>
              </a:rPr>
              <a:t>on</a:t>
            </a:r>
            <a:r>
              <a:rPr sz="1199" spc="7" dirty="0">
                <a:solidFill>
                  <a:srgbClr val="1B2142"/>
                </a:solidFill>
                <a:latin typeface="Arial"/>
                <a:cs typeface="Arial"/>
              </a:rPr>
              <a:t>s</a:t>
            </a:r>
            <a:endParaRPr sz="1199">
              <a:solidFill>
                <a:prstClr val="black"/>
              </a:solidFill>
              <a:latin typeface="Arial"/>
              <a:cs typeface="Arial"/>
            </a:endParaRPr>
          </a:p>
          <a:p>
            <a:pPr marL="219018" indent="-93865" defTabSz="1217706">
              <a:buFontTx/>
              <a:buChar char="•"/>
              <a:tabLst>
                <a:tab pos="219864" algn="l"/>
              </a:tabLst>
            </a:pPr>
            <a:r>
              <a:rPr sz="1199" spc="7" dirty="0">
                <a:solidFill>
                  <a:srgbClr val="1B2142"/>
                </a:solidFill>
                <a:latin typeface="Arial"/>
                <a:cs typeface="Arial"/>
              </a:rPr>
              <a:t>Skills</a:t>
            </a:r>
            <a:r>
              <a:rPr sz="1199" spc="-93" dirty="0">
                <a:solidFill>
                  <a:srgbClr val="1B2142"/>
                </a:solidFill>
                <a:latin typeface="Arial"/>
                <a:cs typeface="Arial"/>
              </a:rPr>
              <a:t> </a:t>
            </a:r>
            <a:r>
              <a:rPr sz="1199" dirty="0">
                <a:solidFill>
                  <a:srgbClr val="1B2142"/>
                </a:solidFill>
                <a:latin typeface="Arial"/>
                <a:cs typeface="Arial"/>
              </a:rPr>
              <a:t>development</a:t>
            </a:r>
            <a:endParaRPr sz="1199">
              <a:solidFill>
                <a:prstClr val="black"/>
              </a:solidFill>
              <a:latin typeface="Arial"/>
              <a:cs typeface="Arial"/>
            </a:endParaRPr>
          </a:p>
        </p:txBody>
      </p:sp>
      <p:sp>
        <p:nvSpPr>
          <p:cNvPr id="18" name="object 18"/>
          <p:cNvSpPr txBox="1"/>
          <p:nvPr/>
        </p:nvSpPr>
        <p:spPr>
          <a:xfrm>
            <a:off x="8904820" y="3701797"/>
            <a:ext cx="1884047" cy="3011521"/>
          </a:xfrm>
          <a:prstGeom prst="rect">
            <a:avLst/>
          </a:prstGeom>
          <a:solidFill>
            <a:srgbClr val="EBFFC3"/>
          </a:solidFill>
        </p:spPr>
        <p:txBody>
          <a:bodyPr vert="horz" wrap="square" lIns="0" tIns="58348" rIns="0" bIns="0" rtlCol="0">
            <a:spAutoFit/>
          </a:bodyPr>
          <a:lstStyle/>
          <a:p>
            <a:pPr marL="122616" defTabSz="1217706">
              <a:spcBef>
                <a:spcPts val="459"/>
              </a:spcBef>
            </a:pPr>
            <a:r>
              <a:rPr sz="1199" spc="13" dirty="0">
                <a:solidFill>
                  <a:srgbClr val="1B2142"/>
                </a:solidFill>
                <a:latin typeface="Arial"/>
                <a:cs typeface="Arial"/>
              </a:rPr>
              <a:t>Impact </a:t>
            </a:r>
            <a:r>
              <a:rPr sz="1199" spc="7" dirty="0">
                <a:solidFill>
                  <a:srgbClr val="1B2142"/>
                </a:solidFill>
                <a:latin typeface="Arial"/>
                <a:cs typeface="Arial"/>
              </a:rPr>
              <a:t>on </a:t>
            </a:r>
            <a:r>
              <a:rPr sz="1199" dirty="0">
                <a:solidFill>
                  <a:srgbClr val="1B2142"/>
                </a:solidFill>
                <a:latin typeface="Arial"/>
                <a:cs typeface="Arial"/>
              </a:rPr>
              <a:t>Change</a:t>
            </a:r>
            <a:r>
              <a:rPr sz="1199" spc="-186" dirty="0">
                <a:solidFill>
                  <a:srgbClr val="1B2142"/>
                </a:solidFill>
                <a:latin typeface="Arial"/>
                <a:cs typeface="Arial"/>
              </a:rPr>
              <a:t> </a:t>
            </a:r>
            <a:r>
              <a:rPr sz="1199" spc="7" dirty="0">
                <a:solidFill>
                  <a:srgbClr val="1B2142"/>
                </a:solidFill>
                <a:latin typeface="Arial"/>
                <a:cs typeface="Arial"/>
              </a:rPr>
              <a:t>in:</a:t>
            </a:r>
            <a:endParaRPr sz="1199">
              <a:solidFill>
                <a:prstClr val="black"/>
              </a:solidFill>
              <a:latin typeface="Arial"/>
              <a:cs typeface="Arial"/>
            </a:endParaRPr>
          </a:p>
          <a:p>
            <a:pPr marL="216481" marR="377151" indent="-93865" defTabSz="1217706">
              <a:spcBef>
                <a:spcPts val="7"/>
              </a:spcBef>
              <a:buFontTx/>
              <a:buChar char="•"/>
              <a:tabLst>
                <a:tab pos="217327" algn="l"/>
              </a:tabLst>
            </a:pPr>
            <a:r>
              <a:rPr sz="1199" dirty="0">
                <a:solidFill>
                  <a:srgbClr val="1B2142"/>
                </a:solidFill>
                <a:latin typeface="Arial"/>
                <a:cs typeface="Arial"/>
              </a:rPr>
              <a:t>Sustainable</a:t>
            </a:r>
            <a:r>
              <a:rPr sz="1199" spc="-160" dirty="0">
                <a:solidFill>
                  <a:srgbClr val="1B2142"/>
                </a:solidFill>
                <a:latin typeface="Arial"/>
                <a:cs typeface="Arial"/>
              </a:rPr>
              <a:t> </a:t>
            </a:r>
            <a:r>
              <a:rPr sz="1199" dirty="0">
                <a:solidFill>
                  <a:srgbClr val="1B2142"/>
                </a:solidFill>
                <a:latin typeface="Arial"/>
                <a:cs typeface="Arial"/>
              </a:rPr>
              <a:t>wealth  and</a:t>
            </a:r>
            <a:r>
              <a:rPr sz="1199" spc="-27" dirty="0">
                <a:solidFill>
                  <a:srgbClr val="1B2142"/>
                </a:solidFill>
                <a:latin typeface="Arial"/>
                <a:cs typeface="Arial"/>
              </a:rPr>
              <a:t> </a:t>
            </a:r>
            <a:r>
              <a:rPr sz="1199" spc="7" dirty="0">
                <a:solidFill>
                  <a:srgbClr val="1B2142"/>
                </a:solidFill>
                <a:latin typeface="Arial"/>
                <a:cs typeface="Arial"/>
              </a:rPr>
              <a:t>jobs</a:t>
            </a:r>
            <a:endParaRPr sz="1199">
              <a:solidFill>
                <a:prstClr val="black"/>
              </a:solidFill>
              <a:latin typeface="Arial"/>
              <a:cs typeface="Arial"/>
            </a:endParaRPr>
          </a:p>
          <a:p>
            <a:pPr marL="216481" marR="385607" indent="-93865" defTabSz="1217706">
              <a:buFontTx/>
              <a:buChar char="•"/>
              <a:tabLst>
                <a:tab pos="217327" algn="l"/>
              </a:tabLst>
            </a:pPr>
            <a:r>
              <a:rPr sz="1199" dirty="0">
                <a:solidFill>
                  <a:srgbClr val="1B2142"/>
                </a:solidFill>
                <a:latin typeface="Arial"/>
                <a:cs typeface="Arial"/>
              </a:rPr>
              <a:t>Environmental</a:t>
            </a:r>
            <a:r>
              <a:rPr sz="1199" spc="-152" dirty="0">
                <a:solidFill>
                  <a:srgbClr val="1B2142"/>
                </a:solidFill>
                <a:latin typeface="Arial"/>
                <a:cs typeface="Arial"/>
              </a:rPr>
              <a:t> </a:t>
            </a:r>
            <a:r>
              <a:rPr sz="1199" dirty="0">
                <a:solidFill>
                  <a:srgbClr val="1B2142"/>
                </a:solidFill>
                <a:latin typeface="Arial"/>
                <a:cs typeface="Arial"/>
              </a:rPr>
              <a:t>and  health </a:t>
            </a:r>
            <a:r>
              <a:rPr sz="1199" spc="7" dirty="0">
                <a:solidFill>
                  <a:srgbClr val="1B2142"/>
                </a:solidFill>
                <a:latin typeface="Arial"/>
                <a:cs typeface="Arial"/>
              </a:rPr>
              <a:t>care  </a:t>
            </a:r>
            <a:r>
              <a:rPr sz="1199" dirty="0">
                <a:solidFill>
                  <a:srgbClr val="1B2142"/>
                </a:solidFill>
                <a:latin typeface="Arial"/>
                <a:cs typeface="Arial"/>
              </a:rPr>
              <a:t>improvement</a:t>
            </a:r>
            <a:endParaRPr sz="1199">
              <a:solidFill>
                <a:prstClr val="black"/>
              </a:solidFill>
              <a:latin typeface="Arial"/>
              <a:cs typeface="Arial"/>
            </a:endParaRPr>
          </a:p>
          <a:p>
            <a:pPr marL="216481" marR="156441" indent="-93865" defTabSz="1217706">
              <a:buFontTx/>
              <a:buChar char="•"/>
              <a:tabLst>
                <a:tab pos="217327" algn="l"/>
              </a:tabLst>
            </a:pPr>
            <a:r>
              <a:rPr sz="1199" spc="-7" dirty="0">
                <a:solidFill>
                  <a:srgbClr val="1B2142"/>
                </a:solidFill>
                <a:latin typeface="Arial"/>
                <a:cs typeface="Arial"/>
              </a:rPr>
              <a:t>Increased</a:t>
            </a:r>
            <a:r>
              <a:rPr sz="1199" spc="-93" dirty="0">
                <a:solidFill>
                  <a:srgbClr val="1B2142"/>
                </a:solidFill>
                <a:latin typeface="Arial"/>
                <a:cs typeface="Arial"/>
              </a:rPr>
              <a:t> </a:t>
            </a:r>
            <a:r>
              <a:rPr sz="1199" spc="7" dirty="0">
                <a:solidFill>
                  <a:srgbClr val="1B2142"/>
                </a:solidFill>
                <a:latin typeface="Arial"/>
                <a:cs typeface="Arial"/>
              </a:rPr>
              <a:t>community,  </a:t>
            </a:r>
            <a:r>
              <a:rPr sz="1199" dirty="0">
                <a:solidFill>
                  <a:srgbClr val="1B2142"/>
                </a:solidFill>
                <a:latin typeface="Arial"/>
                <a:cs typeface="Arial"/>
              </a:rPr>
              <a:t>regional, </a:t>
            </a:r>
            <a:r>
              <a:rPr sz="1199" spc="7" dirty="0">
                <a:solidFill>
                  <a:srgbClr val="1B2142"/>
                </a:solidFill>
                <a:latin typeface="Arial"/>
                <a:cs typeface="Arial"/>
              </a:rPr>
              <a:t>national,  economic </a:t>
            </a:r>
            <a:r>
              <a:rPr sz="1199" dirty="0">
                <a:solidFill>
                  <a:srgbClr val="1B2142"/>
                </a:solidFill>
                <a:latin typeface="Arial"/>
                <a:cs typeface="Arial"/>
              </a:rPr>
              <a:t>and </a:t>
            </a:r>
            <a:r>
              <a:rPr sz="1199" spc="7" dirty="0">
                <a:solidFill>
                  <a:srgbClr val="1B2142"/>
                </a:solidFill>
                <a:latin typeface="Arial"/>
                <a:cs typeface="Arial"/>
              </a:rPr>
              <a:t>social  </a:t>
            </a:r>
            <a:r>
              <a:rPr sz="1199" spc="-7" dirty="0">
                <a:solidFill>
                  <a:srgbClr val="1B2142"/>
                </a:solidFill>
                <a:latin typeface="Arial"/>
                <a:cs typeface="Arial"/>
              </a:rPr>
              <a:t>wellness</a:t>
            </a:r>
            <a:endParaRPr sz="1199">
              <a:solidFill>
                <a:prstClr val="black"/>
              </a:solidFill>
              <a:latin typeface="Arial"/>
              <a:cs typeface="Arial"/>
            </a:endParaRPr>
          </a:p>
          <a:p>
            <a:pPr marL="216481" marR="312883" indent="-93865" defTabSz="1217706">
              <a:spcBef>
                <a:spcPts val="7"/>
              </a:spcBef>
              <a:buFontTx/>
              <a:buChar char="•"/>
              <a:tabLst>
                <a:tab pos="217327" algn="l"/>
              </a:tabLst>
            </a:pPr>
            <a:r>
              <a:rPr sz="1199" dirty="0">
                <a:solidFill>
                  <a:srgbClr val="1B2142"/>
                </a:solidFill>
                <a:latin typeface="Arial"/>
                <a:cs typeface="Arial"/>
              </a:rPr>
              <a:t>Sustainable  </a:t>
            </a:r>
            <a:r>
              <a:rPr sz="1199" spc="-7" dirty="0">
                <a:solidFill>
                  <a:srgbClr val="1B2142"/>
                </a:solidFill>
                <a:latin typeface="Arial"/>
                <a:cs typeface="Arial"/>
              </a:rPr>
              <a:t>Development</a:t>
            </a:r>
            <a:r>
              <a:rPr sz="1199" spc="-87" dirty="0">
                <a:solidFill>
                  <a:srgbClr val="1B2142"/>
                </a:solidFill>
                <a:latin typeface="Arial"/>
                <a:cs typeface="Arial"/>
              </a:rPr>
              <a:t> </a:t>
            </a:r>
            <a:r>
              <a:rPr sz="1199" spc="7" dirty="0">
                <a:solidFill>
                  <a:srgbClr val="1B2142"/>
                </a:solidFill>
                <a:latin typeface="Arial"/>
                <a:cs typeface="Arial"/>
              </a:rPr>
              <a:t>Goals</a:t>
            </a:r>
            <a:endParaRPr sz="1199">
              <a:solidFill>
                <a:prstClr val="black"/>
              </a:solidFill>
              <a:latin typeface="Arial"/>
              <a:cs typeface="Arial"/>
            </a:endParaRPr>
          </a:p>
          <a:p>
            <a:pPr marL="216481" indent="-94711" defTabSz="1217706">
              <a:buFontTx/>
              <a:buChar char="•"/>
              <a:tabLst>
                <a:tab pos="217327" algn="l"/>
              </a:tabLst>
            </a:pPr>
            <a:r>
              <a:rPr sz="1199" dirty="0">
                <a:solidFill>
                  <a:srgbClr val="1B2142"/>
                </a:solidFill>
                <a:latin typeface="Arial"/>
                <a:cs typeface="Arial"/>
              </a:rPr>
              <a:t>Infrastructure</a:t>
            </a:r>
            <a:endParaRPr sz="1199">
              <a:solidFill>
                <a:prstClr val="black"/>
              </a:solidFill>
              <a:latin typeface="Arial"/>
              <a:cs typeface="Arial"/>
            </a:endParaRPr>
          </a:p>
          <a:p>
            <a:pPr marL="216481" marR="284132" indent="-93865" defTabSz="1217706">
              <a:buFontTx/>
              <a:buChar char="•"/>
              <a:tabLst>
                <a:tab pos="217327" algn="l"/>
              </a:tabLst>
            </a:pPr>
            <a:r>
              <a:rPr sz="1199" spc="-7" dirty="0">
                <a:solidFill>
                  <a:srgbClr val="1B2142"/>
                </a:solidFill>
                <a:latin typeface="Arial"/>
                <a:cs typeface="Arial"/>
              </a:rPr>
              <a:t>Gender </a:t>
            </a:r>
            <a:r>
              <a:rPr sz="1199" dirty="0">
                <a:solidFill>
                  <a:srgbClr val="1B2142"/>
                </a:solidFill>
                <a:latin typeface="Arial"/>
                <a:cs typeface="Arial"/>
              </a:rPr>
              <a:t>equality</a:t>
            </a:r>
            <a:r>
              <a:rPr sz="1199" spc="-127" dirty="0">
                <a:solidFill>
                  <a:srgbClr val="1B2142"/>
                </a:solidFill>
                <a:latin typeface="Arial"/>
                <a:cs typeface="Arial"/>
              </a:rPr>
              <a:t> </a:t>
            </a:r>
            <a:r>
              <a:rPr sz="1199" dirty="0">
                <a:solidFill>
                  <a:srgbClr val="1B2142"/>
                </a:solidFill>
                <a:latin typeface="Arial"/>
                <a:cs typeface="Arial"/>
              </a:rPr>
              <a:t>and  </a:t>
            </a:r>
            <a:r>
              <a:rPr sz="1199" spc="7" dirty="0">
                <a:solidFill>
                  <a:srgbClr val="1B2142"/>
                </a:solidFill>
                <a:latin typeface="Arial"/>
                <a:cs typeface="Arial"/>
              </a:rPr>
              <a:t>inclusion </a:t>
            </a:r>
            <a:r>
              <a:rPr sz="1199" dirty="0">
                <a:solidFill>
                  <a:srgbClr val="1B2142"/>
                </a:solidFill>
                <a:latin typeface="Arial"/>
                <a:cs typeface="Arial"/>
              </a:rPr>
              <a:t>for </a:t>
            </a:r>
            <a:r>
              <a:rPr sz="1199" spc="-7" dirty="0">
                <a:solidFill>
                  <a:srgbClr val="1B2142"/>
                </a:solidFill>
                <a:latin typeface="Arial"/>
                <a:cs typeface="Arial"/>
              </a:rPr>
              <a:t>under-  represented</a:t>
            </a:r>
            <a:r>
              <a:rPr sz="1199" spc="-40" dirty="0">
                <a:solidFill>
                  <a:srgbClr val="1B2142"/>
                </a:solidFill>
                <a:latin typeface="Arial"/>
                <a:cs typeface="Arial"/>
              </a:rPr>
              <a:t> </a:t>
            </a:r>
            <a:r>
              <a:rPr sz="1199" dirty="0">
                <a:solidFill>
                  <a:srgbClr val="1B2142"/>
                </a:solidFill>
                <a:latin typeface="Arial"/>
                <a:cs typeface="Arial"/>
              </a:rPr>
              <a:t>groups</a:t>
            </a:r>
            <a:endParaRPr sz="1199">
              <a:solidFill>
                <a:prstClr val="black"/>
              </a:solidFill>
              <a:latin typeface="Arial"/>
              <a:cs typeface="Arial"/>
            </a:endParaRPr>
          </a:p>
        </p:txBody>
      </p:sp>
      <p:sp>
        <p:nvSpPr>
          <p:cNvPr id="19" name="object 19"/>
          <p:cNvSpPr txBox="1"/>
          <p:nvPr/>
        </p:nvSpPr>
        <p:spPr>
          <a:xfrm>
            <a:off x="4858007" y="3218778"/>
            <a:ext cx="1887430" cy="346736"/>
          </a:xfrm>
          <a:prstGeom prst="rect">
            <a:avLst/>
          </a:prstGeom>
          <a:solidFill>
            <a:srgbClr val="8DD200"/>
          </a:solidFill>
        </p:spPr>
        <p:txBody>
          <a:bodyPr vert="horz" wrap="square" lIns="0" tIns="140373" rIns="0" bIns="0" rtlCol="0">
            <a:spAutoFit/>
          </a:bodyPr>
          <a:lstStyle/>
          <a:p>
            <a:pPr marL="226629" defTabSz="1217706">
              <a:spcBef>
                <a:spcPts val="1105"/>
              </a:spcBef>
            </a:pPr>
            <a:r>
              <a:rPr sz="1332" b="1" dirty="0">
                <a:solidFill>
                  <a:prstClr val="black"/>
                </a:solidFill>
                <a:latin typeface="Arial"/>
                <a:cs typeface="Arial"/>
              </a:rPr>
              <a:t>Capacity</a:t>
            </a:r>
            <a:r>
              <a:rPr sz="1332" b="1" spc="-87" dirty="0">
                <a:solidFill>
                  <a:prstClr val="black"/>
                </a:solidFill>
                <a:latin typeface="Arial"/>
                <a:cs typeface="Arial"/>
              </a:rPr>
              <a:t> </a:t>
            </a:r>
            <a:r>
              <a:rPr sz="1332" b="1" spc="7" dirty="0">
                <a:solidFill>
                  <a:prstClr val="black"/>
                </a:solidFill>
                <a:latin typeface="Arial"/>
                <a:cs typeface="Arial"/>
              </a:rPr>
              <a:t>Building</a:t>
            </a:r>
            <a:endParaRPr sz="1332">
              <a:solidFill>
                <a:prstClr val="black"/>
              </a:solidFill>
              <a:latin typeface="Arial"/>
              <a:cs typeface="Arial"/>
            </a:endParaRPr>
          </a:p>
        </p:txBody>
      </p:sp>
      <p:sp>
        <p:nvSpPr>
          <p:cNvPr id="20" name="object 20"/>
          <p:cNvSpPr txBox="1"/>
          <p:nvPr/>
        </p:nvSpPr>
        <p:spPr>
          <a:xfrm>
            <a:off x="6879385" y="3218777"/>
            <a:ext cx="1887430" cy="346736"/>
          </a:xfrm>
          <a:prstGeom prst="rect">
            <a:avLst/>
          </a:prstGeom>
          <a:solidFill>
            <a:srgbClr val="8DD200"/>
          </a:solidFill>
        </p:spPr>
        <p:txBody>
          <a:bodyPr vert="horz" wrap="square" lIns="0" tIns="140373" rIns="0" bIns="0" rtlCol="0">
            <a:spAutoFit/>
          </a:bodyPr>
          <a:lstStyle/>
          <a:p>
            <a:pPr marL="536975" defTabSz="1217706">
              <a:spcBef>
                <a:spcPts val="1105"/>
              </a:spcBef>
            </a:pPr>
            <a:r>
              <a:rPr sz="1332" b="1" dirty="0">
                <a:solidFill>
                  <a:prstClr val="black"/>
                </a:solidFill>
                <a:latin typeface="Arial"/>
                <a:cs typeface="Arial"/>
              </a:rPr>
              <a:t>Economic</a:t>
            </a:r>
            <a:endParaRPr sz="1332">
              <a:solidFill>
                <a:prstClr val="black"/>
              </a:solidFill>
              <a:latin typeface="Arial"/>
              <a:cs typeface="Arial"/>
            </a:endParaRPr>
          </a:p>
        </p:txBody>
      </p:sp>
      <p:sp>
        <p:nvSpPr>
          <p:cNvPr id="21" name="object 21"/>
          <p:cNvSpPr txBox="1"/>
          <p:nvPr/>
        </p:nvSpPr>
        <p:spPr>
          <a:xfrm>
            <a:off x="8904820" y="3218778"/>
            <a:ext cx="1884047" cy="346736"/>
          </a:xfrm>
          <a:prstGeom prst="rect">
            <a:avLst/>
          </a:prstGeom>
          <a:solidFill>
            <a:srgbClr val="8DD200"/>
          </a:solidFill>
        </p:spPr>
        <p:txBody>
          <a:bodyPr vert="horz" wrap="square" lIns="0" tIns="140373" rIns="0" bIns="0" rtlCol="0">
            <a:spAutoFit/>
          </a:bodyPr>
          <a:lstStyle/>
          <a:p>
            <a:pPr marL="343326" defTabSz="1217706">
              <a:spcBef>
                <a:spcPts val="1105"/>
              </a:spcBef>
            </a:pPr>
            <a:r>
              <a:rPr sz="1332" b="1" dirty="0">
                <a:solidFill>
                  <a:prstClr val="black"/>
                </a:solidFill>
                <a:latin typeface="Arial"/>
                <a:cs typeface="Arial"/>
              </a:rPr>
              <a:t>Social-Cultural</a:t>
            </a:r>
            <a:endParaRPr sz="1332">
              <a:solidFill>
                <a:prstClr val="black"/>
              </a:solidFill>
              <a:latin typeface="Arial"/>
              <a:cs typeface="Arial"/>
            </a:endParaRPr>
          </a:p>
        </p:txBody>
      </p:sp>
      <p:sp>
        <p:nvSpPr>
          <p:cNvPr id="22" name="object 22"/>
          <p:cNvSpPr/>
          <p:nvPr/>
        </p:nvSpPr>
        <p:spPr>
          <a:xfrm>
            <a:off x="1541814" y="2756052"/>
            <a:ext cx="8613513" cy="304424"/>
          </a:xfrm>
          <a:custGeom>
            <a:avLst/>
            <a:gdLst/>
            <a:ahLst/>
            <a:cxnLst/>
            <a:rect l="l" t="t" r="r" b="b"/>
            <a:pathLst>
              <a:path w="6468109" h="228600">
                <a:moveTo>
                  <a:pt x="469392" y="0"/>
                </a:moveTo>
                <a:lnTo>
                  <a:pt x="0" y="0"/>
                </a:lnTo>
                <a:lnTo>
                  <a:pt x="234696" y="228600"/>
                </a:lnTo>
                <a:lnTo>
                  <a:pt x="469392" y="0"/>
                </a:lnTo>
                <a:close/>
              </a:path>
              <a:path w="6468109" h="228600">
                <a:moveTo>
                  <a:pt x="1856232" y="0"/>
                </a:moveTo>
                <a:lnTo>
                  <a:pt x="1386840" y="0"/>
                </a:lnTo>
                <a:lnTo>
                  <a:pt x="1621536" y="228600"/>
                </a:lnTo>
                <a:lnTo>
                  <a:pt x="1856232" y="0"/>
                </a:lnTo>
                <a:close/>
              </a:path>
              <a:path w="6468109" h="228600">
                <a:moveTo>
                  <a:pt x="3404616" y="0"/>
                </a:moveTo>
                <a:lnTo>
                  <a:pt x="2935224" y="0"/>
                </a:lnTo>
                <a:lnTo>
                  <a:pt x="3169920" y="228600"/>
                </a:lnTo>
                <a:lnTo>
                  <a:pt x="3404616" y="0"/>
                </a:lnTo>
                <a:close/>
              </a:path>
              <a:path w="6468109" h="228600">
                <a:moveTo>
                  <a:pt x="4922520" y="0"/>
                </a:moveTo>
                <a:lnTo>
                  <a:pt x="4453128" y="0"/>
                </a:lnTo>
                <a:lnTo>
                  <a:pt x="4687824" y="228600"/>
                </a:lnTo>
                <a:lnTo>
                  <a:pt x="4922520" y="0"/>
                </a:lnTo>
                <a:close/>
              </a:path>
              <a:path w="6468109" h="228600">
                <a:moveTo>
                  <a:pt x="6467856" y="0"/>
                </a:moveTo>
                <a:lnTo>
                  <a:pt x="5998464" y="0"/>
                </a:lnTo>
                <a:lnTo>
                  <a:pt x="6233160" y="228600"/>
                </a:lnTo>
                <a:lnTo>
                  <a:pt x="6467856" y="0"/>
                </a:lnTo>
                <a:close/>
              </a:path>
            </a:pathLst>
          </a:custGeom>
          <a:solidFill>
            <a:srgbClr val="FF00E3"/>
          </a:solidFill>
        </p:spPr>
        <p:txBody>
          <a:bodyPr wrap="square" lIns="0" tIns="0" rIns="0" bIns="0" rtlCol="0"/>
          <a:lstStyle/>
          <a:p>
            <a:pPr defTabSz="1217706"/>
            <a:endParaRPr sz="2397">
              <a:solidFill>
                <a:prstClr val="black"/>
              </a:solidFill>
              <a:latin typeface="Calibri"/>
            </a:endParaRPr>
          </a:p>
        </p:txBody>
      </p:sp>
      <p:sp>
        <p:nvSpPr>
          <p:cNvPr id="23" name="object 23"/>
          <p:cNvSpPr txBox="1"/>
          <p:nvPr/>
        </p:nvSpPr>
        <p:spPr>
          <a:xfrm>
            <a:off x="4858007" y="3701797"/>
            <a:ext cx="1887430" cy="2642446"/>
          </a:xfrm>
          <a:prstGeom prst="rect">
            <a:avLst/>
          </a:prstGeom>
          <a:solidFill>
            <a:srgbClr val="EBFFC3"/>
          </a:solidFill>
        </p:spPr>
        <p:txBody>
          <a:bodyPr vert="horz" wrap="square" lIns="0" tIns="58348" rIns="0" bIns="0" rtlCol="0">
            <a:spAutoFit/>
          </a:bodyPr>
          <a:lstStyle/>
          <a:p>
            <a:pPr marL="124308" defTabSz="1217706">
              <a:spcBef>
                <a:spcPts val="459"/>
              </a:spcBef>
            </a:pPr>
            <a:r>
              <a:rPr sz="1199" spc="13" dirty="0">
                <a:solidFill>
                  <a:srgbClr val="1B2142"/>
                </a:solidFill>
                <a:latin typeface="Arial"/>
                <a:cs typeface="Arial"/>
              </a:rPr>
              <a:t>Impact </a:t>
            </a:r>
            <a:r>
              <a:rPr sz="1199" spc="7" dirty="0">
                <a:solidFill>
                  <a:srgbClr val="1B2142"/>
                </a:solidFill>
                <a:latin typeface="Arial"/>
                <a:cs typeface="Arial"/>
              </a:rPr>
              <a:t>on </a:t>
            </a:r>
            <a:r>
              <a:rPr sz="1199" dirty="0">
                <a:solidFill>
                  <a:srgbClr val="1B2142"/>
                </a:solidFill>
                <a:latin typeface="Arial"/>
                <a:cs typeface="Arial"/>
              </a:rPr>
              <a:t>Change</a:t>
            </a:r>
            <a:r>
              <a:rPr sz="1199" spc="-186" dirty="0">
                <a:solidFill>
                  <a:srgbClr val="1B2142"/>
                </a:solidFill>
                <a:latin typeface="Arial"/>
                <a:cs typeface="Arial"/>
              </a:rPr>
              <a:t> </a:t>
            </a:r>
            <a:r>
              <a:rPr sz="1199" spc="7" dirty="0">
                <a:solidFill>
                  <a:srgbClr val="1B2142"/>
                </a:solidFill>
                <a:latin typeface="Arial"/>
                <a:cs typeface="Arial"/>
              </a:rPr>
              <a:t>in:</a:t>
            </a:r>
            <a:endParaRPr sz="1199">
              <a:solidFill>
                <a:prstClr val="black"/>
              </a:solidFill>
              <a:latin typeface="Arial"/>
              <a:cs typeface="Arial"/>
            </a:endParaRPr>
          </a:p>
          <a:p>
            <a:pPr marL="217327" indent="-93865" defTabSz="1217706">
              <a:spcBef>
                <a:spcPts val="7"/>
              </a:spcBef>
              <a:buFontTx/>
              <a:buChar char="•"/>
              <a:tabLst>
                <a:tab pos="218172" algn="l"/>
              </a:tabLst>
            </a:pPr>
            <a:r>
              <a:rPr sz="1199" spc="-7" dirty="0">
                <a:solidFill>
                  <a:srgbClr val="1B2142"/>
                </a:solidFill>
                <a:latin typeface="Arial"/>
                <a:cs typeface="Arial"/>
              </a:rPr>
              <a:t>Knowledge,</a:t>
            </a:r>
            <a:r>
              <a:rPr sz="1199" spc="-20" dirty="0">
                <a:solidFill>
                  <a:srgbClr val="1B2142"/>
                </a:solidFill>
                <a:latin typeface="Arial"/>
                <a:cs typeface="Arial"/>
              </a:rPr>
              <a:t> </a:t>
            </a:r>
            <a:r>
              <a:rPr sz="1199" spc="-7" dirty="0">
                <a:solidFill>
                  <a:srgbClr val="1B2142"/>
                </a:solidFill>
                <a:latin typeface="Arial"/>
                <a:cs typeface="Arial"/>
              </a:rPr>
              <a:t>expertise</a:t>
            </a:r>
            <a:endParaRPr sz="1199">
              <a:solidFill>
                <a:prstClr val="black"/>
              </a:solidFill>
              <a:latin typeface="Arial"/>
              <a:cs typeface="Arial"/>
            </a:endParaRPr>
          </a:p>
          <a:p>
            <a:pPr marL="217327" marR="279058" indent="-93865" defTabSz="1217706">
              <a:buFontTx/>
              <a:buChar char="•"/>
              <a:tabLst>
                <a:tab pos="218172" algn="l"/>
              </a:tabLst>
            </a:pPr>
            <a:r>
              <a:rPr sz="1199" dirty="0">
                <a:solidFill>
                  <a:srgbClr val="1B2142"/>
                </a:solidFill>
                <a:latin typeface="Arial"/>
                <a:cs typeface="Arial"/>
              </a:rPr>
              <a:t>Opportunities for  </a:t>
            </a:r>
            <a:r>
              <a:rPr sz="1199" spc="7" dirty="0">
                <a:solidFill>
                  <a:srgbClr val="1B2142"/>
                </a:solidFill>
                <a:latin typeface="Arial"/>
                <a:cs typeface="Arial"/>
              </a:rPr>
              <a:t>promotion,</a:t>
            </a:r>
            <a:r>
              <a:rPr sz="1199" spc="-166" dirty="0">
                <a:solidFill>
                  <a:srgbClr val="1B2142"/>
                </a:solidFill>
                <a:latin typeface="Arial"/>
                <a:cs typeface="Arial"/>
              </a:rPr>
              <a:t> </a:t>
            </a:r>
            <a:r>
              <a:rPr sz="1199" dirty="0">
                <a:solidFill>
                  <a:srgbClr val="1B2142"/>
                </a:solidFill>
                <a:latin typeface="Arial"/>
                <a:cs typeface="Arial"/>
              </a:rPr>
              <a:t>influence</a:t>
            </a:r>
            <a:endParaRPr sz="1199">
              <a:solidFill>
                <a:prstClr val="black"/>
              </a:solidFill>
              <a:latin typeface="Arial"/>
              <a:cs typeface="Arial"/>
            </a:endParaRPr>
          </a:p>
          <a:p>
            <a:pPr marL="217327" indent="-93865" defTabSz="1217706">
              <a:buFontTx/>
              <a:buChar char="•"/>
              <a:tabLst>
                <a:tab pos="218172" algn="l"/>
              </a:tabLst>
            </a:pPr>
            <a:r>
              <a:rPr sz="1199" dirty="0">
                <a:solidFill>
                  <a:srgbClr val="1B2142"/>
                </a:solidFill>
                <a:latin typeface="Arial"/>
                <a:cs typeface="Arial"/>
              </a:rPr>
              <a:t>Business</a:t>
            </a:r>
            <a:r>
              <a:rPr sz="1199" spc="-27" dirty="0">
                <a:solidFill>
                  <a:srgbClr val="1B2142"/>
                </a:solidFill>
                <a:latin typeface="Arial"/>
                <a:cs typeface="Arial"/>
              </a:rPr>
              <a:t> </a:t>
            </a:r>
            <a:r>
              <a:rPr sz="1199" dirty="0">
                <a:solidFill>
                  <a:srgbClr val="1B2142"/>
                </a:solidFill>
                <a:latin typeface="Arial"/>
                <a:cs typeface="Arial"/>
              </a:rPr>
              <a:t>and</a:t>
            </a:r>
            <a:endParaRPr sz="1199">
              <a:solidFill>
                <a:prstClr val="black"/>
              </a:solidFill>
              <a:latin typeface="Arial"/>
              <a:cs typeface="Arial"/>
            </a:endParaRPr>
          </a:p>
          <a:p>
            <a:pPr marL="217327" defTabSz="1217706"/>
            <a:r>
              <a:rPr sz="1199" spc="-7" dirty="0">
                <a:solidFill>
                  <a:srgbClr val="1B2142"/>
                </a:solidFill>
                <a:latin typeface="Arial"/>
                <a:cs typeface="Arial"/>
              </a:rPr>
              <a:t>research</a:t>
            </a:r>
            <a:r>
              <a:rPr sz="1199" spc="-20" dirty="0">
                <a:solidFill>
                  <a:srgbClr val="1B2142"/>
                </a:solidFill>
                <a:latin typeface="Arial"/>
                <a:cs typeface="Arial"/>
              </a:rPr>
              <a:t> </a:t>
            </a:r>
            <a:r>
              <a:rPr sz="1199" dirty="0">
                <a:solidFill>
                  <a:srgbClr val="1B2142"/>
                </a:solidFill>
                <a:latin typeface="Arial"/>
                <a:cs typeface="Arial"/>
              </a:rPr>
              <a:t>linkages</a:t>
            </a:r>
            <a:endParaRPr sz="1199">
              <a:solidFill>
                <a:prstClr val="black"/>
              </a:solidFill>
              <a:latin typeface="Arial"/>
              <a:cs typeface="Arial"/>
            </a:endParaRPr>
          </a:p>
          <a:p>
            <a:pPr marL="217327" marR="213944" indent="-93865" defTabSz="1217706">
              <a:buFontTx/>
              <a:buChar char="•"/>
              <a:tabLst>
                <a:tab pos="218172" algn="l"/>
              </a:tabLst>
            </a:pPr>
            <a:r>
              <a:rPr sz="1199" spc="-7" dirty="0">
                <a:solidFill>
                  <a:srgbClr val="1B2142"/>
                </a:solidFill>
                <a:latin typeface="Arial"/>
                <a:cs typeface="Arial"/>
              </a:rPr>
              <a:t>Access </a:t>
            </a:r>
            <a:r>
              <a:rPr sz="1199" spc="7" dirty="0">
                <a:solidFill>
                  <a:srgbClr val="1B2142"/>
                </a:solidFill>
                <a:latin typeface="Arial"/>
                <a:cs typeface="Arial"/>
              </a:rPr>
              <a:t>to</a:t>
            </a:r>
            <a:r>
              <a:rPr sz="1199" spc="-93" dirty="0">
                <a:solidFill>
                  <a:srgbClr val="1B2142"/>
                </a:solidFill>
                <a:latin typeface="Arial"/>
                <a:cs typeface="Arial"/>
              </a:rPr>
              <a:t> </a:t>
            </a:r>
            <a:r>
              <a:rPr sz="1199" dirty="0">
                <a:solidFill>
                  <a:srgbClr val="1B2142"/>
                </a:solidFill>
                <a:latin typeface="Arial"/>
                <a:cs typeface="Arial"/>
              </a:rPr>
              <a:t>technology  </a:t>
            </a:r>
            <a:r>
              <a:rPr sz="1199" spc="-7" dirty="0">
                <a:solidFill>
                  <a:srgbClr val="1B2142"/>
                </a:solidFill>
                <a:latin typeface="Arial"/>
                <a:cs typeface="Arial"/>
              </a:rPr>
              <a:t>services</a:t>
            </a:r>
            <a:endParaRPr sz="1199">
              <a:solidFill>
                <a:prstClr val="black"/>
              </a:solidFill>
              <a:latin typeface="Arial"/>
              <a:cs typeface="Arial"/>
            </a:endParaRPr>
          </a:p>
          <a:p>
            <a:pPr marL="217327" indent="-93865" defTabSz="1217706">
              <a:buFontTx/>
              <a:buChar char="•"/>
              <a:tabLst>
                <a:tab pos="218172" algn="l"/>
              </a:tabLst>
            </a:pPr>
            <a:r>
              <a:rPr sz="1199" spc="-7" dirty="0">
                <a:solidFill>
                  <a:srgbClr val="1B2142"/>
                </a:solidFill>
                <a:latin typeface="Arial"/>
                <a:cs typeface="Arial"/>
              </a:rPr>
              <a:t>Access </a:t>
            </a:r>
            <a:r>
              <a:rPr sz="1199" spc="7" dirty="0">
                <a:solidFill>
                  <a:srgbClr val="1B2142"/>
                </a:solidFill>
                <a:latin typeface="Arial"/>
                <a:cs typeface="Arial"/>
              </a:rPr>
              <a:t>to</a:t>
            </a:r>
            <a:r>
              <a:rPr sz="1199" spc="-47" dirty="0">
                <a:solidFill>
                  <a:srgbClr val="1B2142"/>
                </a:solidFill>
                <a:latin typeface="Arial"/>
                <a:cs typeface="Arial"/>
              </a:rPr>
              <a:t> </a:t>
            </a:r>
            <a:r>
              <a:rPr sz="1199" spc="7" dirty="0">
                <a:solidFill>
                  <a:srgbClr val="1B2142"/>
                </a:solidFill>
                <a:latin typeface="Arial"/>
                <a:cs typeface="Arial"/>
              </a:rPr>
              <a:t>financing</a:t>
            </a:r>
            <a:endParaRPr sz="1199">
              <a:solidFill>
                <a:prstClr val="black"/>
              </a:solidFill>
              <a:latin typeface="Arial"/>
              <a:cs typeface="Arial"/>
            </a:endParaRPr>
          </a:p>
          <a:p>
            <a:pPr marL="217327" marR="603779" indent="-93865" defTabSz="1217706">
              <a:spcBef>
                <a:spcPts val="7"/>
              </a:spcBef>
              <a:buFontTx/>
              <a:buChar char="•"/>
              <a:tabLst>
                <a:tab pos="218172" algn="l"/>
              </a:tabLst>
            </a:pPr>
            <a:r>
              <a:rPr sz="1199" spc="-7" dirty="0">
                <a:solidFill>
                  <a:srgbClr val="1B2142"/>
                </a:solidFill>
                <a:latin typeface="Arial"/>
                <a:cs typeface="Arial"/>
              </a:rPr>
              <a:t>Access </a:t>
            </a:r>
            <a:r>
              <a:rPr sz="1199" spc="7" dirty="0">
                <a:solidFill>
                  <a:srgbClr val="1B2142"/>
                </a:solidFill>
                <a:latin typeface="Arial"/>
                <a:cs typeface="Arial"/>
              </a:rPr>
              <a:t>to  c</a:t>
            </a:r>
            <a:r>
              <a:rPr sz="1199" dirty="0">
                <a:solidFill>
                  <a:srgbClr val="1B2142"/>
                </a:solidFill>
                <a:latin typeface="Arial"/>
                <a:cs typeface="Arial"/>
              </a:rPr>
              <a:t>o</a:t>
            </a:r>
            <a:r>
              <a:rPr sz="1199" spc="53" dirty="0">
                <a:solidFill>
                  <a:srgbClr val="1B2142"/>
                </a:solidFill>
                <a:latin typeface="Arial"/>
                <a:cs typeface="Arial"/>
              </a:rPr>
              <a:t>m</a:t>
            </a:r>
            <a:r>
              <a:rPr sz="1199" dirty="0">
                <a:solidFill>
                  <a:srgbClr val="1B2142"/>
                </a:solidFill>
                <a:latin typeface="Arial"/>
                <a:cs typeface="Arial"/>
              </a:rPr>
              <a:t>p</a:t>
            </a:r>
            <a:r>
              <a:rPr sz="1199" spc="13" dirty="0">
                <a:solidFill>
                  <a:srgbClr val="1B2142"/>
                </a:solidFill>
                <a:latin typeface="Arial"/>
                <a:cs typeface="Arial"/>
              </a:rPr>
              <a:t>l</a:t>
            </a:r>
            <a:r>
              <a:rPr sz="1199" spc="-33" dirty="0">
                <a:solidFill>
                  <a:srgbClr val="1B2142"/>
                </a:solidFill>
                <a:latin typeface="Arial"/>
                <a:cs typeface="Arial"/>
              </a:rPr>
              <a:t>e</a:t>
            </a:r>
            <a:r>
              <a:rPr sz="1199" spc="20" dirty="0">
                <a:solidFill>
                  <a:srgbClr val="1B2142"/>
                </a:solidFill>
                <a:latin typeface="Arial"/>
                <a:cs typeface="Arial"/>
              </a:rPr>
              <a:t>m</a:t>
            </a:r>
            <a:r>
              <a:rPr sz="1199" spc="-33" dirty="0">
                <a:solidFill>
                  <a:srgbClr val="1B2142"/>
                </a:solidFill>
                <a:latin typeface="Arial"/>
                <a:cs typeface="Arial"/>
              </a:rPr>
              <a:t>e</a:t>
            </a:r>
            <a:r>
              <a:rPr sz="1199" dirty="0">
                <a:solidFill>
                  <a:srgbClr val="1B2142"/>
                </a:solidFill>
                <a:latin typeface="Arial"/>
                <a:cs typeface="Arial"/>
              </a:rPr>
              <a:t>n</a:t>
            </a:r>
            <a:r>
              <a:rPr sz="1199" spc="7" dirty="0">
                <a:solidFill>
                  <a:srgbClr val="1B2142"/>
                </a:solidFill>
                <a:latin typeface="Arial"/>
                <a:cs typeface="Arial"/>
              </a:rPr>
              <a:t>t</a:t>
            </a:r>
            <a:r>
              <a:rPr sz="1199" dirty="0">
                <a:solidFill>
                  <a:srgbClr val="1B2142"/>
                </a:solidFill>
                <a:latin typeface="Arial"/>
                <a:cs typeface="Arial"/>
              </a:rPr>
              <a:t>a</a:t>
            </a:r>
            <a:r>
              <a:rPr sz="1199" spc="7" dirty="0">
                <a:solidFill>
                  <a:srgbClr val="1B2142"/>
                </a:solidFill>
                <a:latin typeface="Arial"/>
                <a:cs typeface="Arial"/>
              </a:rPr>
              <a:t>r</a:t>
            </a:r>
            <a:r>
              <a:rPr sz="1199" dirty="0">
                <a:solidFill>
                  <a:srgbClr val="1B2142"/>
                </a:solidFill>
                <a:latin typeface="Arial"/>
                <a:cs typeface="Arial"/>
              </a:rPr>
              <a:t>y  business</a:t>
            </a:r>
            <a:r>
              <a:rPr sz="1199" spc="-146" dirty="0">
                <a:solidFill>
                  <a:srgbClr val="1B2142"/>
                </a:solidFill>
                <a:latin typeface="Arial"/>
                <a:cs typeface="Arial"/>
              </a:rPr>
              <a:t> </a:t>
            </a:r>
            <a:r>
              <a:rPr sz="1199" spc="7" dirty="0">
                <a:solidFill>
                  <a:srgbClr val="1B2142"/>
                </a:solidFill>
                <a:latin typeface="Arial"/>
                <a:cs typeface="Arial"/>
              </a:rPr>
              <a:t>inputs</a:t>
            </a:r>
            <a:endParaRPr sz="1199">
              <a:solidFill>
                <a:prstClr val="black"/>
              </a:solidFill>
              <a:latin typeface="Arial"/>
              <a:cs typeface="Arial"/>
            </a:endParaRPr>
          </a:p>
          <a:p>
            <a:pPr marL="217327" indent="-93865" defTabSz="1217706">
              <a:buFontTx/>
              <a:buChar char="•"/>
              <a:tabLst>
                <a:tab pos="218172" algn="l"/>
              </a:tabLst>
            </a:pPr>
            <a:r>
              <a:rPr sz="1199" spc="-7" dirty="0">
                <a:solidFill>
                  <a:srgbClr val="1B2142"/>
                </a:solidFill>
                <a:latin typeface="Arial"/>
                <a:cs typeface="Arial"/>
              </a:rPr>
              <a:t>Access </a:t>
            </a:r>
            <a:r>
              <a:rPr sz="1199" spc="7" dirty="0">
                <a:solidFill>
                  <a:srgbClr val="1B2142"/>
                </a:solidFill>
                <a:latin typeface="Arial"/>
                <a:cs typeface="Arial"/>
              </a:rPr>
              <a:t>to supports</a:t>
            </a:r>
            <a:r>
              <a:rPr sz="1199" spc="-160" dirty="0">
                <a:solidFill>
                  <a:srgbClr val="1B2142"/>
                </a:solidFill>
                <a:latin typeface="Arial"/>
                <a:cs typeface="Arial"/>
              </a:rPr>
              <a:t> </a:t>
            </a:r>
            <a:r>
              <a:rPr sz="1199" spc="7" dirty="0">
                <a:solidFill>
                  <a:srgbClr val="1B2142"/>
                </a:solidFill>
                <a:latin typeface="Arial"/>
                <a:cs typeface="Arial"/>
              </a:rPr>
              <a:t>for</a:t>
            </a:r>
            <a:endParaRPr sz="1199">
              <a:solidFill>
                <a:prstClr val="black"/>
              </a:solidFill>
              <a:latin typeface="Arial"/>
              <a:cs typeface="Arial"/>
            </a:endParaRPr>
          </a:p>
          <a:p>
            <a:pPr marL="217327" defTabSz="1217706"/>
            <a:r>
              <a:rPr sz="1199" dirty="0">
                <a:solidFill>
                  <a:srgbClr val="1B2142"/>
                </a:solidFill>
                <a:latin typeface="Arial"/>
                <a:cs typeface="Arial"/>
              </a:rPr>
              <a:t>diverse</a:t>
            </a:r>
            <a:r>
              <a:rPr sz="1199" spc="-60" dirty="0">
                <a:solidFill>
                  <a:srgbClr val="1B2142"/>
                </a:solidFill>
                <a:latin typeface="Arial"/>
                <a:cs typeface="Arial"/>
              </a:rPr>
              <a:t> </a:t>
            </a:r>
            <a:r>
              <a:rPr sz="1199" dirty="0">
                <a:solidFill>
                  <a:srgbClr val="1B2142"/>
                </a:solidFill>
                <a:latin typeface="Arial"/>
                <a:cs typeface="Arial"/>
              </a:rPr>
              <a:t>groups</a:t>
            </a:r>
            <a:endParaRPr sz="1199">
              <a:solidFill>
                <a:prstClr val="black"/>
              </a:solidFill>
              <a:latin typeface="Arial"/>
              <a:cs typeface="Arial"/>
            </a:endParaRPr>
          </a:p>
        </p:txBody>
      </p:sp>
      <p:sp>
        <p:nvSpPr>
          <p:cNvPr id="24" name="object 24"/>
          <p:cNvSpPr/>
          <p:nvPr/>
        </p:nvSpPr>
        <p:spPr>
          <a:xfrm>
            <a:off x="8766813" y="3218777"/>
            <a:ext cx="138006" cy="483020"/>
          </a:xfrm>
          <a:prstGeom prst="rect">
            <a:avLst/>
          </a:prstGeom>
          <a:blipFill>
            <a:blip r:embed="rId4"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25" name="object 25"/>
          <p:cNvSpPr txBox="1">
            <a:spLocks noGrp="1"/>
          </p:cNvSpPr>
          <p:nvPr>
            <p:ph type="title"/>
          </p:nvPr>
        </p:nvSpPr>
        <p:spPr>
          <a:xfrm>
            <a:off x="638824" y="596772"/>
            <a:ext cx="8430013" cy="695978"/>
          </a:xfrm>
          <a:prstGeom prst="rect">
            <a:avLst/>
          </a:prstGeom>
        </p:spPr>
        <p:txBody>
          <a:bodyPr vert="horz" wrap="square" lIns="0" tIns="19449" rIns="0" bIns="0" rtlCol="0">
            <a:spAutoFit/>
          </a:bodyPr>
          <a:lstStyle/>
          <a:p>
            <a:pPr marL="16913">
              <a:spcBef>
                <a:spcPts val="153"/>
              </a:spcBef>
            </a:pPr>
            <a:r>
              <a:rPr sz="4395" spc="-166" dirty="0">
                <a:solidFill>
                  <a:srgbClr val="1B2142"/>
                </a:solidFill>
              </a:rPr>
              <a:t>Tracking</a:t>
            </a:r>
            <a:r>
              <a:rPr sz="4395" spc="-313" dirty="0">
                <a:solidFill>
                  <a:srgbClr val="1B2142"/>
                </a:solidFill>
              </a:rPr>
              <a:t> </a:t>
            </a:r>
            <a:r>
              <a:rPr sz="4395" spc="7" dirty="0">
                <a:solidFill>
                  <a:srgbClr val="1B2142"/>
                </a:solidFill>
              </a:rPr>
              <a:t>a</a:t>
            </a:r>
            <a:r>
              <a:rPr sz="4395" spc="-326" dirty="0">
                <a:solidFill>
                  <a:srgbClr val="1B2142"/>
                </a:solidFill>
              </a:rPr>
              <a:t> </a:t>
            </a:r>
            <a:r>
              <a:rPr sz="4395" spc="-107" dirty="0">
                <a:solidFill>
                  <a:srgbClr val="1B2142"/>
                </a:solidFill>
              </a:rPr>
              <a:t>wider</a:t>
            </a:r>
            <a:r>
              <a:rPr sz="4395" spc="-386" dirty="0">
                <a:solidFill>
                  <a:srgbClr val="1B2142"/>
                </a:solidFill>
              </a:rPr>
              <a:t> </a:t>
            </a:r>
            <a:r>
              <a:rPr sz="4395" spc="-120" dirty="0">
                <a:solidFill>
                  <a:srgbClr val="1B2142"/>
                </a:solidFill>
              </a:rPr>
              <a:t>range</a:t>
            </a:r>
            <a:r>
              <a:rPr sz="4395" spc="-320" dirty="0">
                <a:solidFill>
                  <a:srgbClr val="1B2142"/>
                </a:solidFill>
              </a:rPr>
              <a:t> </a:t>
            </a:r>
            <a:r>
              <a:rPr sz="4395" spc="-80" dirty="0">
                <a:solidFill>
                  <a:srgbClr val="1B2142"/>
                </a:solidFill>
              </a:rPr>
              <a:t>of</a:t>
            </a:r>
            <a:r>
              <a:rPr sz="4395" spc="-300" dirty="0">
                <a:solidFill>
                  <a:srgbClr val="1B2142"/>
                </a:solidFill>
              </a:rPr>
              <a:t> </a:t>
            </a:r>
            <a:r>
              <a:rPr sz="4395" spc="-133" dirty="0">
                <a:solidFill>
                  <a:srgbClr val="1B2142"/>
                </a:solidFill>
              </a:rPr>
              <a:t>impacts</a:t>
            </a:r>
            <a:endParaRPr sz="4395"/>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348762" y="6166572"/>
            <a:ext cx="595808" cy="466818"/>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3" name="object 3"/>
          <p:cNvSpPr txBox="1">
            <a:spLocks noGrp="1"/>
          </p:cNvSpPr>
          <p:nvPr>
            <p:ph type="title"/>
          </p:nvPr>
        </p:nvSpPr>
        <p:spPr>
          <a:xfrm>
            <a:off x="523550" y="199397"/>
            <a:ext cx="10219350" cy="671062"/>
          </a:xfrm>
          <a:prstGeom prst="rect">
            <a:avLst/>
          </a:prstGeom>
        </p:spPr>
        <p:txBody>
          <a:bodyPr vert="horz" wrap="square" lIns="0" tIns="15221" rIns="0" bIns="0" rtlCol="0">
            <a:spAutoFit/>
          </a:bodyPr>
          <a:lstStyle/>
          <a:p>
            <a:pPr marL="16913">
              <a:spcBef>
                <a:spcPts val="120"/>
              </a:spcBef>
            </a:pPr>
            <a:r>
              <a:rPr b="0" spc="-7" dirty="0">
                <a:solidFill>
                  <a:srgbClr val="000000"/>
                </a:solidFill>
              </a:rPr>
              <a:t>Qualitative </a:t>
            </a:r>
            <a:r>
              <a:rPr b="0" spc="-13" dirty="0">
                <a:solidFill>
                  <a:srgbClr val="000000"/>
                </a:solidFill>
              </a:rPr>
              <a:t>AND </a:t>
            </a:r>
            <a:r>
              <a:rPr b="0" spc="-7" dirty="0">
                <a:solidFill>
                  <a:srgbClr val="000000"/>
                </a:solidFill>
              </a:rPr>
              <a:t>Quantitative</a:t>
            </a:r>
            <a:r>
              <a:rPr b="0" spc="-486" dirty="0">
                <a:solidFill>
                  <a:srgbClr val="000000"/>
                </a:solidFill>
              </a:rPr>
              <a:t> </a:t>
            </a:r>
            <a:r>
              <a:rPr b="0" spc="-7" dirty="0">
                <a:solidFill>
                  <a:srgbClr val="000000"/>
                </a:solidFill>
              </a:rPr>
              <a:t>Assessments</a:t>
            </a:r>
          </a:p>
        </p:txBody>
      </p:sp>
      <p:sp>
        <p:nvSpPr>
          <p:cNvPr id="4" name="object 4"/>
          <p:cNvSpPr txBox="1"/>
          <p:nvPr/>
        </p:nvSpPr>
        <p:spPr>
          <a:xfrm>
            <a:off x="2975653" y="2017823"/>
            <a:ext cx="2980820" cy="2330531"/>
          </a:xfrm>
          <a:prstGeom prst="rect">
            <a:avLst/>
          </a:prstGeom>
        </p:spPr>
        <p:txBody>
          <a:bodyPr vert="horz" wrap="square" lIns="0" tIns="16912" rIns="0" bIns="0" rtlCol="0">
            <a:spAutoFit/>
          </a:bodyPr>
          <a:lstStyle/>
          <a:p>
            <a:pPr marL="16913" marR="6765" defTabSz="1217706">
              <a:spcBef>
                <a:spcPts val="133"/>
              </a:spcBef>
            </a:pPr>
            <a:r>
              <a:rPr sz="2397" i="1" dirty="0">
                <a:solidFill>
                  <a:prstClr val="black"/>
                </a:solidFill>
                <a:latin typeface="Arial"/>
                <a:cs typeface="Arial"/>
              </a:rPr>
              <a:t>“Not everything that  counts can be  measured. </a:t>
            </a:r>
            <a:r>
              <a:rPr sz="2397" i="1" spc="-7" dirty="0">
                <a:solidFill>
                  <a:prstClr val="black"/>
                </a:solidFill>
                <a:latin typeface="Arial"/>
                <a:cs typeface="Arial"/>
              </a:rPr>
              <a:t>Not  </a:t>
            </a:r>
            <a:r>
              <a:rPr sz="2397" i="1" dirty="0">
                <a:solidFill>
                  <a:prstClr val="black"/>
                </a:solidFill>
                <a:latin typeface="Arial"/>
                <a:cs typeface="Arial"/>
              </a:rPr>
              <a:t>everything that can  be measured</a:t>
            </a:r>
            <a:r>
              <a:rPr sz="2397" i="1" spc="-133" dirty="0">
                <a:solidFill>
                  <a:prstClr val="black"/>
                </a:solidFill>
                <a:latin typeface="Arial"/>
                <a:cs typeface="Arial"/>
              </a:rPr>
              <a:t> </a:t>
            </a:r>
            <a:r>
              <a:rPr sz="2397" i="1" dirty="0">
                <a:solidFill>
                  <a:prstClr val="black"/>
                </a:solidFill>
                <a:latin typeface="Arial"/>
                <a:cs typeface="Arial"/>
              </a:rPr>
              <a:t>counts.”</a:t>
            </a:r>
            <a:endParaRPr sz="2397">
              <a:solidFill>
                <a:prstClr val="black"/>
              </a:solidFill>
              <a:latin typeface="Arial"/>
              <a:cs typeface="Arial"/>
            </a:endParaRPr>
          </a:p>
          <a:p>
            <a:pPr marL="16913" defTabSz="1217706">
              <a:spcBef>
                <a:spcPts val="1498"/>
              </a:spcBef>
            </a:pPr>
            <a:r>
              <a:rPr sz="1798" spc="-20" dirty="0">
                <a:solidFill>
                  <a:srgbClr val="4D4D4D"/>
                </a:solidFill>
                <a:latin typeface="Arial"/>
                <a:cs typeface="Arial"/>
              </a:rPr>
              <a:t>Albert</a:t>
            </a:r>
            <a:r>
              <a:rPr sz="1798" spc="73" dirty="0">
                <a:solidFill>
                  <a:srgbClr val="4D4D4D"/>
                </a:solidFill>
                <a:latin typeface="Arial"/>
                <a:cs typeface="Arial"/>
              </a:rPr>
              <a:t> </a:t>
            </a:r>
            <a:r>
              <a:rPr sz="1798" spc="-7" dirty="0">
                <a:solidFill>
                  <a:srgbClr val="4D4D4D"/>
                </a:solidFill>
                <a:latin typeface="Arial"/>
                <a:cs typeface="Arial"/>
              </a:rPr>
              <a:t>Einstein</a:t>
            </a:r>
            <a:endParaRPr sz="1798">
              <a:solidFill>
                <a:prstClr val="black"/>
              </a:solidFill>
              <a:latin typeface="Arial"/>
              <a:cs typeface="Arial"/>
            </a:endParaRPr>
          </a:p>
        </p:txBody>
      </p:sp>
      <p:sp>
        <p:nvSpPr>
          <p:cNvPr id="5" name="object 5"/>
          <p:cNvSpPr txBox="1"/>
          <p:nvPr/>
        </p:nvSpPr>
        <p:spPr>
          <a:xfrm>
            <a:off x="9261672" y="2538222"/>
            <a:ext cx="1561865" cy="1618413"/>
          </a:xfrm>
          <a:prstGeom prst="rect">
            <a:avLst/>
          </a:prstGeom>
        </p:spPr>
        <p:txBody>
          <a:bodyPr vert="horz" wrap="square" lIns="0" tIns="16912" rIns="0" bIns="0" rtlCol="0">
            <a:spAutoFit/>
          </a:bodyPr>
          <a:lstStyle/>
          <a:p>
            <a:pPr marL="16913" marR="6765" defTabSz="1217706">
              <a:spcBef>
                <a:spcPts val="133"/>
              </a:spcBef>
            </a:pPr>
            <a:r>
              <a:rPr sz="2397" i="1" spc="7" dirty="0">
                <a:solidFill>
                  <a:prstClr val="black"/>
                </a:solidFill>
                <a:latin typeface="Arial"/>
                <a:cs typeface="Arial"/>
              </a:rPr>
              <a:t>“What </a:t>
            </a:r>
            <a:r>
              <a:rPr sz="2397" i="1" dirty="0">
                <a:solidFill>
                  <a:prstClr val="black"/>
                </a:solidFill>
                <a:latin typeface="Arial"/>
                <a:cs typeface="Arial"/>
              </a:rPr>
              <a:t>gets  </a:t>
            </a:r>
            <a:r>
              <a:rPr sz="2397" i="1" spc="-7" dirty="0">
                <a:solidFill>
                  <a:prstClr val="black"/>
                </a:solidFill>
                <a:latin typeface="Arial"/>
                <a:cs typeface="Arial"/>
              </a:rPr>
              <a:t>measured  </a:t>
            </a:r>
            <a:r>
              <a:rPr sz="2397" i="1" dirty="0">
                <a:solidFill>
                  <a:prstClr val="black"/>
                </a:solidFill>
                <a:latin typeface="Arial"/>
                <a:cs typeface="Arial"/>
              </a:rPr>
              <a:t>gets</a:t>
            </a:r>
            <a:r>
              <a:rPr sz="2397" i="1" spc="-100" dirty="0">
                <a:solidFill>
                  <a:prstClr val="black"/>
                </a:solidFill>
                <a:latin typeface="Arial"/>
                <a:cs typeface="Arial"/>
              </a:rPr>
              <a:t> </a:t>
            </a:r>
            <a:r>
              <a:rPr sz="2397" i="1" dirty="0">
                <a:solidFill>
                  <a:prstClr val="black"/>
                </a:solidFill>
                <a:latin typeface="Arial"/>
                <a:cs typeface="Arial"/>
              </a:rPr>
              <a:t>done.”</a:t>
            </a:r>
            <a:endParaRPr sz="2397">
              <a:solidFill>
                <a:prstClr val="black"/>
              </a:solidFill>
              <a:latin typeface="Arial"/>
              <a:cs typeface="Arial"/>
            </a:endParaRPr>
          </a:p>
          <a:p>
            <a:pPr marL="16913" defTabSz="1217706">
              <a:spcBef>
                <a:spcPts val="1698"/>
              </a:spcBef>
            </a:pPr>
            <a:r>
              <a:rPr sz="1798" spc="-7" dirty="0">
                <a:solidFill>
                  <a:srgbClr val="4D4D4D"/>
                </a:solidFill>
                <a:latin typeface="Arial"/>
                <a:cs typeface="Arial"/>
              </a:rPr>
              <a:t>Peter</a:t>
            </a:r>
            <a:r>
              <a:rPr sz="1798" spc="-20" dirty="0">
                <a:solidFill>
                  <a:srgbClr val="4D4D4D"/>
                </a:solidFill>
                <a:latin typeface="Arial"/>
                <a:cs typeface="Arial"/>
              </a:rPr>
              <a:t> </a:t>
            </a:r>
            <a:r>
              <a:rPr sz="1798" spc="-7" dirty="0">
                <a:solidFill>
                  <a:srgbClr val="4D4D4D"/>
                </a:solidFill>
                <a:latin typeface="Arial"/>
                <a:cs typeface="Arial"/>
              </a:rPr>
              <a:t>Drucker</a:t>
            </a:r>
            <a:endParaRPr sz="1798">
              <a:solidFill>
                <a:prstClr val="black"/>
              </a:solidFill>
              <a:latin typeface="Arial"/>
              <a:cs typeface="Arial"/>
            </a:endParaRPr>
          </a:p>
        </p:txBody>
      </p:sp>
      <p:sp>
        <p:nvSpPr>
          <p:cNvPr id="6" name="object 6"/>
          <p:cNvSpPr/>
          <p:nvPr/>
        </p:nvSpPr>
        <p:spPr>
          <a:xfrm>
            <a:off x="6339538" y="2053847"/>
            <a:ext cx="2565280" cy="2183736"/>
          </a:xfrm>
          <a:prstGeom prst="rect">
            <a:avLst/>
          </a:prstGeom>
          <a:blipFill>
            <a:blip r:embed="rId3"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7" name="object 7"/>
          <p:cNvSpPr/>
          <p:nvPr/>
        </p:nvSpPr>
        <p:spPr>
          <a:xfrm>
            <a:off x="311941" y="2033552"/>
            <a:ext cx="2431334" cy="2183736"/>
          </a:xfrm>
          <a:prstGeom prst="rect">
            <a:avLst/>
          </a:prstGeom>
          <a:blipFill>
            <a:blip r:embed="rId4"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8" name="object 8"/>
          <p:cNvSpPr txBox="1"/>
          <p:nvPr/>
        </p:nvSpPr>
        <p:spPr>
          <a:xfrm>
            <a:off x="1147822" y="4848190"/>
            <a:ext cx="9055773" cy="1655391"/>
          </a:xfrm>
          <a:prstGeom prst="rect">
            <a:avLst/>
          </a:prstGeom>
        </p:spPr>
        <p:txBody>
          <a:bodyPr vert="horz" wrap="square" lIns="0" tIns="16067" rIns="0" bIns="0" rtlCol="0">
            <a:spAutoFit/>
          </a:bodyPr>
          <a:lstStyle/>
          <a:p>
            <a:pPr marL="16913" marR="6765" defTabSz="1217706">
              <a:spcBef>
                <a:spcPts val="127"/>
              </a:spcBef>
            </a:pPr>
            <a:r>
              <a:rPr sz="2663" spc="-13" dirty="0">
                <a:solidFill>
                  <a:prstClr val="black"/>
                </a:solidFill>
                <a:latin typeface="Arial"/>
                <a:cs typeface="Arial"/>
              </a:rPr>
              <a:t>Citations, </a:t>
            </a:r>
            <a:r>
              <a:rPr sz="2663" spc="-7" dirty="0">
                <a:solidFill>
                  <a:prstClr val="black"/>
                </a:solidFill>
                <a:latin typeface="Arial"/>
                <a:cs typeface="Arial"/>
              </a:rPr>
              <a:t>Commercialization, </a:t>
            </a:r>
            <a:r>
              <a:rPr sz="2663" spc="-13" dirty="0">
                <a:solidFill>
                  <a:prstClr val="black"/>
                </a:solidFill>
                <a:latin typeface="Arial"/>
                <a:cs typeface="Arial"/>
              </a:rPr>
              <a:t>Public </a:t>
            </a:r>
            <a:r>
              <a:rPr sz="2663" spc="-7" dirty="0">
                <a:solidFill>
                  <a:prstClr val="black"/>
                </a:solidFill>
                <a:latin typeface="Arial"/>
                <a:cs typeface="Arial"/>
              </a:rPr>
              <a:t>Engagement, </a:t>
            </a:r>
            <a:r>
              <a:rPr sz="2663" spc="-13" dirty="0">
                <a:solidFill>
                  <a:prstClr val="black"/>
                </a:solidFill>
                <a:latin typeface="Arial"/>
                <a:cs typeface="Arial"/>
              </a:rPr>
              <a:t>Policy  </a:t>
            </a:r>
            <a:r>
              <a:rPr sz="2663" dirty="0">
                <a:solidFill>
                  <a:prstClr val="black"/>
                </a:solidFill>
                <a:latin typeface="Arial"/>
                <a:cs typeface="Arial"/>
              </a:rPr>
              <a:t>Impacts, </a:t>
            </a:r>
            <a:r>
              <a:rPr sz="2663" spc="-13" dirty="0">
                <a:solidFill>
                  <a:prstClr val="black"/>
                </a:solidFill>
                <a:latin typeface="Arial"/>
                <a:cs typeface="Arial"/>
              </a:rPr>
              <a:t>Organizational Change, </a:t>
            </a:r>
            <a:r>
              <a:rPr sz="2663" spc="-20" dirty="0">
                <a:solidFill>
                  <a:prstClr val="black"/>
                </a:solidFill>
                <a:latin typeface="Arial"/>
                <a:cs typeface="Arial"/>
              </a:rPr>
              <a:t>Knowledge </a:t>
            </a:r>
            <a:r>
              <a:rPr sz="2663" spc="-13" dirty="0">
                <a:solidFill>
                  <a:prstClr val="black"/>
                </a:solidFill>
                <a:latin typeface="Arial"/>
                <a:cs typeface="Arial"/>
              </a:rPr>
              <a:t>and Behavioral  Change…….</a:t>
            </a:r>
            <a:endParaRPr sz="2663">
              <a:solidFill>
                <a:prstClr val="black"/>
              </a:solidFill>
              <a:latin typeface="Arial"/>
              <a:cs typeface="Arial"/>
            </a:endParaRPr>
          </a:p>
          <a:p>
            <a:pPr marL="16913" defTabSz="1217706">
              <a:spcBef>
                <a:spcPts val="7"/>
              </a:spcBef>
            </a:pPr>
            <a:r>
              <a:rPr sz="2663" spc="-13" dirty="0">
                <a:solidFill>
                  <a:prstClr val="black"/>
                </a:solidFill>
                <a:latin typeface="Arial"/>
                <a:cs typeface="Arial"/>
              </a:rPr>
              <a:t>Storytelling</a:t>
            </a:r>
            <a:r>
              <a:rPr sz="2663" spc="100" dirty="0">
                <a:solidFill>
                  <a:prstClr val="black"/>
                </a:solidFill>
                <a:latin typeface="Arial"/>
                <a:cs typeface="Arial"/>
              </a:rPr>
              <a:t> </a:t>
            </a:r>
            <a:r>
              <a:rPr sz="2663" dirty="0">
                <a:solidFill>
                  <a:prstClr val="black"/>
                </a:solidFill>
                <a:latin typeface="Arial"/>
                <a:cs typeface="Arial"/>
              </a:rPr>
              <a:t>matters!</a:t>
            </a:r>
            <a:endParaRPr sz="2663">
              <a:solidFill>
                <a:prstClr val="black"/>
              </a:solidFill>
              <a:latin typeface="Arial"/>
              <a:cs typeface="Arial"/>
            </a:endParaRPr>
          </a:p>
        </p:txBody>
      </p:sp>
      <p:sp>
        <p:nvSpPr>
          <p:cNvPr id="9" name="object 9"/>
          <p:cNvSpPr txBox="1">
            <a:spLocks noGrp="1"/>
          </p:cNvSpPr>
          <p:nvPr>
            <p:ph type="sldNum" sz="quarter" idx="7"/>
          </p:nvPr>
        </p:nvSpPr>
        <p:spPr>
          <a:xfrm>
            <a:off x="14456917" y="8533372"/>
            <a:ext cx="515267" cy="289182"/>
          </a:xfrm>
          <a:prstGeom prst="rect">
            <a:avLst/>
          </a:prstGeom>
        </p:spPr>
        <p:txBody>
          <a:bodyPr vert="horz" wrap="square" lIns="0" tIns="0" rIns="0" bIns="0" rtlCol="0">
            <a:spAutoFit/>
          </a:bodyPr>
          <a:lstStyle/>
          <a:p>
            <a:pPr marL="50738" defTabSz="1217706">
              <a:lnSpc>
                <a:spcPts val="2357"/>
              </a:lnSpc>
            </a:pPr>
            <a:r>
              <a:rPr spc="7" dirty="0"/>
              <a:t>15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192960" y="142409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334443" y="1785708"/>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r>
              <a:rPr lang="en-US" sz="1600" b="1" dirty="0">
                <a:solidFill>
                  <a:srgbClr val="820000"/>
                </a:solidFill>
                <a:latin typeface="Garamond" panose="02020404030301010803" pitchFamily="18" charset="0"/>
              </a:rPr>
              <a:t>Wendy Cukier (Chair): </a:t>
            </a:r>
            <a:r>
              <a:rPr lang="en-AU" sz="1600" b="1" dirty="0">
                <a:solidFill>
                  <a:srgbClr val="820000"/>
                </a:solidFill>
                <a:latin typeface="Garamond" panose="02020404030301010803" pitchFamily="18" charset="0"/>
              </a:rPr>
              <a:t>Diversity Institute Founder, Academic Director of the Women Entrepreneurship Knowledge Hub and Research Lead of the Future Skills Centre, Canada </a:t>
            </a:r>
          </a:p>
          <a:p>
            <a:pPr algn="l">
              <a:lnSpc>
                <a:spcPct val="114000"/>
              </a:lnSpc>
              <a:spcBef>
                <a:spcPts val="0"/>
              </a:spcBef>
            </a:pPr>
            <a:r>
              <a:rPr lang="en-US" sz="1600" b="1" dirty="0">
                <a:solidFill>
                  <a:srgbClr val="820000"/>
                </a:solidFill>
                <a:latin typeface="Garamond" panose="02020404030301010803" pitchFamily="18" charset="0"/>
              </a:rPr>
              <a:t> </a:t>
            </a:r>
          </a:p>
          <a:p>
            <a:pPr algn="l">
              <a:lnSpc>
                <a:spcPct val="114000"/>
              </a:lnSpc>
              <a:spcBef>
                <a:spcPts val="0"/>
              </a:spcBef>
            </a:pPr>
            <a:r>
              <a:rPr lang="en-US" sz="1600" b="1" dirty="0">
                <a:solidFill>
                  <a:srgbClr val="820000"/>
                </a:solidFill>
                <a:latin typeface="Garamond" panose="02020404030301010803" pitchFamily="18" charset="0"/>
              </a:rPr>
              <a:t>Sarah Morton: </a:t>
            </a:r>
            <a:r>
              <a:rPr lang="en-AU" sz="1600" b="1" dirty="0">
                <a:solidFill>
                  <a:srgbClr val="820000"/>
                </a:solidFill>
                <a:latin typeface="Garamond" panose="02020404030301010803" pitchFamily="18" charset="0"/>
              </a:rPr>
              <a:t>Director of  Matter of Focus &amp; Honorary Fellow at University of Edinburgh, Scotland</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Angus Paterson: </a:t>
            </a:r>
            <a:r>
              <a:rPr lang="en-AU" sz="1600" b="1" dirty="0">
                <a:solidFill>
                  <a:srgbClr val="820000"/>
                </a:solidFill>
                <a:latin typeface="Garamond" panose="02020404030301010803" pitchFamily="18" charset="0"/>
              </a:rPr>
              <a:t>Managing Director of South African Institute for Aquatic Biodiversity, NRF, South Africa </a:t>
            </a:r>
            <a:r>
              <a:rPr lang="en-US" sz="1600" b="1" dirty="0">
                <a:solidFill>
                  <a:srgbClr val="820000"/>
                </a:solidFill>
                <a:latin typeface="Garamond" panose="02020404030301010803" pitchFamily="18" charset="0"/>
              </a:rPr>
              <a:t> </a:t>
            </a:r>
          </a:p>
          <a:p>
            <a:pPr algn="l">
              <a:lnSpc>
                <a:spcPct val="114000"/>
              </a:lnSpc>
              <a:spcBef>
                <a:spcPts val="0"/>
              </a:spcBef>
            </a:pPr>
            <a:r>
              <a:rPr lang="en-US" sz="1600" b="1" dirty="0">
                <a:solidFill>
                  <a:srgbClr val="820000"/>
                </a:solidFill>
                <a:latin typeface="Garamond" panose="02020404030301010803" pitchFamily="18" charset="0"/>
              </a:rPr>
              <a:t>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#IOS21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a:stretch>
            <a:fillRect/>
          </a:stretch>
        </p:blipFill>
        <p:spPr>
          <a:xfrm>
            <a:off x="1155420" y="3130370"/>
            <a:ext cx="1998416" cy="2833575"/>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99623" y="6056010"/>
            <a:ext cx="694086" cy="694084"/>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3" name="object 3"/>
          <p:cNvSpPr txBox="1">
            <a:spLocks noGrp="1"/>
          </p:cNvSpPr>
          <p:nvPr>
            <p:ph type="title"/>
          </p:nvPr>
        </p:nvSpPr>
        <p:spPr>
          <a:xfrm>
            <a:off x="754369" y="397780"/>
            <a:ext cx="10472191" cy="654025"/>
          </a:xfrm>
          <a:prstGeom prst="rect">
            <a:avLst/>
          </a:prstGeom>
          <a:solidFill>
            <a:srgbClr val="FF00E3"/>
          </a:solidFill>
        </p:spPr>
        <p:txBody>
          <a:bodyPr vert="horz" wrap="square" lIns="0" tIns="0" rIns="0" bIns="0" rtlCol="0">
            <a:spAutoFit/>
          </a:bodyPr>
          <a:lstStyle/>
          <a:p>
            <a:pPr marL="120925">
              <a:lnSpc>
                <a:spcPts val="5087"/>
              </a:lnSpc>
            </a:pPr>
            <a:r>
              <a:rPr sz="4395" spc="7" dirty="0">
                <a:solidFill>
                  <a:srgbClr val="FFFFFF"/>
                </a:solidFill>
              </a:rPr>
              <a:t>END 500 </a:t>
            </a:r>
            <a:r>
              <a:rPr sz="4395" spc="-13" dirty="0">
                <a:solidFill>
                  <a:srgbClr val="FFFFFF"/>
                </a:solidFill>
              </a:rPr>
              <a:t>YEARS </a:t>
            </a:r>
            <a:r>
              <a:rPr sz="4395" spc="13" dirty="0">
                <a:solidFill>
                  <a:srgbClr val="FFFFFF"/>
                </a:solidFill>
              </a:rPr>
              <a:t>OF </a:t>
            </a:r>
            <a:r>
              <a:rPr sz="4395" spc="-33" dirty="0">
                <a:solidFill>
                  <a:srgbClr val="FFFFFF"/>
                </a:solidFill>
              </a:rPr>
              <a:t>CULTURE</a:t>
            </a:r>
            <a:r>
              <a:rPr sz="4395" spc="-260" dirty="0">
                <a:solidFill>
                  <a:srgbClr val="FFFFFF"/>
                </a:solidFill>
              </a:rPr>
              <a:t> </a:t>
            </a:r>
            <a:r>
              <a:rPr sz="4395" spc="-87" dirty="0">
                <a:solidFill>
                  <a:srgbClr val="FFFFFF"/>
                </a:solidFill>
              </a:rPr>
              <a:t>WARS</a:t>
            </a:r>
            <a:endParaRPr sz="4395"/>
          </a:p>
        </p:txBody>
      </p:sp>
      <p:sp>
        <p:nvSpPr>
          <p:cNvPr id="4" name="object 4"/>
          <p:cNvSpPr/>
          <p:nvPr/>
        </p:nvSpPr>
        <p:spPr>
          <a:xfrm>
            <a:off x="648836" y="2317681"/>
            <a:ext cx="8292514" cy="3754565"/>
          </a:xfrm>
          <a:prstGeom prst="rect">
            <a:avLst/>
          </a:prstGeom>
          <a:blipFill>
            <a:blip r:embed="rId3"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5" name="object 5"/>
          <p:cNvSpPr txBox="1"/>
          <p:nvPr/>
        </p:nvSpPr>
        <p:spPr>
          <a:xfrm>
            <a:off x="551963" y="1353335"/>
            <a:ext cx="2267114" cy="425162"/>
          </a:xfrm>
          <a:prstGeom prst="rect">
            <a:avLst/>
          </a:prstGeom>
        </p:spPr>
        <p:txBody>
          <a:bodyPr vert="horz" wrap="square" lIns="0" tIns="15221" rIns="0" bIns="0" rtlCol="0">
            <a:spAutoFit/>
          </a:bodyPr>
          <a:lstStyle/>
          <a:p>
            <a:pPr marL="16913" defTabSz="1217706">
              <a:spcBef>
                <a:spcPts val="120"/>
              </a:spcBef>
            </a:pPr>
            <a:r>
              <a:rPr sz="2663" b="1" spc="-13" dirty="0">
                <a:solidFill>
                  <a:prstClr val="black"/>
                </a:solidFill>
                <a:latin typeface="Arial"/>
                <a:cs typeface="Arial"/>
              </a:rPr>
              <a:t>KN</a:t>
            </a:r>
            <a:r>
              <a:rPr sz="2663" b="1" dirty="0">
                <a:solidFill>
                  <a:prstClr val="black"/>
                </a:solidFill>
                <a:latin typeface="Arial"/>
                <a:cs typeface="Arial"/>
              </a:rPr>
              <a:t>OW</a:t>
            </a:r>
            <a:r>
              <a:rPr sz="2663" b="1" spc="-7" dirty="0">
                <a:solidFill>
                  <a:prstClr val="black"/>
                </a:solidFill>
                <a:latin typeface="Arial"/>
                <a:cs typeface="Arial"/>
              </a:rPr>
              <a:t>L</a:t>
            </a:r>
            <a:r>
              <a:rPr sz="2663" b="1" spc="-27" dirty="0">
                <a:solidFill>
                  <a:prstClr val="black"/>
                </a:solidFill>
                <a:latin typeface="Arial"/>
                <a:cs typeface="Arial"/>
              </a:rPr>
              <a:t>E</a:t>
            </a:r>
            <a:r>
              <a:rPr sz="2663" b="1" spc="-13" dirty="0">
                <a:solidFill>
                  <a:prstClr val="black"/>
                </a:solidFill>
                <a:latin typeface="Arial"/>
                <a:cs typeface="Arial"/>
              </a:rPr>
              <a:t>D</a:t>
            </a:r>
            <a:r>
              <a:rPr sz="2663" b="1" dirty="0">
                <a:solidFill>
                  <a:prstClr val="black"/>
                </a:solidFill>
                <a:latin typeface="Arial"/>
                <a:cs typeface="Arial"/>
              </a:rPr>
              <a:t>G</a:t>
            </a:r>
            <a:r>
              <a:rPr sz="2663" b="1" spc="-13" dirty="0">
                <a:solidFill>
                  <a:prstClr val="black"/>
                </a:solidFill>
                <a:latin typeface="Arial"/>
                <a:cs typeface="Arial"/>
              </a:rPr>
              <a:t>E</a:t>
            </a:r>
            <a:endParaRPr sz="2663">
              <a:solidFill>
                <a:prstClr val="black"/>
              </a:solidFill>
              <a:latin typeface="Arial"/>
              <a:cs typeface="Arial"/>
            </a:endParaRPr>
          </a:p>
        </p:txBody>
      </p:sp>
      <p:sp>
        <p:nvSpPr>
          <p:cNvPr id="6" name="object 6"/>
          <p:cNvSpPr txBox="1"/>
          <p:nvPr/>
        </p:nvSpPr>
        <p:spPr>
          <a:xfrm>
            <a:off x="7130703" y="1353335"/>
            <a:ext cx="1784264" cy="834953"/>
          </a:xfrm>
          <a:prstGeom prst="rect">
            <a:avLst/>
          </a:prstGeom>
        </p:spPr>
        <p:txBody>
          <a:bodyPr vert="horz" wrap="square" lIns="0" tIns="15221" rIns="0" bIns="0" rtlCol="0">
            <a:spAutoFit/>
          </a:bodyPr>
          <a:lstStyle/>
          <a:p>
            <a:pPr algn="ctr" defTabSz="1217706">
              <a:spcBef>
                <a:spcPts val="120"/>
              </a:spcBef>
            </a:pPr>
            <a:r>
              <a:rPr sz="2663" b="1" dirty="0">
                <a:solidFill>
                  <a:prstClr val="black"/>
                </a:solidFill>
                <a:latin typeface="Arial"/>
                <a:cs typeface="Arial"/>
              </a:rPr>
              <a:t>THE</a:t>
            </a:r>
            <a:endParaRPr sz="2663">
              <a:solidFill>
                <a:prstClr val="black"/>
              </a:solidFill>
              <a:latin typeface="Arial"/>
              <a:cs typeface="Arial"/>
            </a:endParaRPr>
          </a:p>
          <a:p>
            <a:pPr algn="ctr" defTabSz="1217706"/>
            <a:r>
              <a:rPr sz="2663" b="1" spc="-20" dirty="0">
                <a:solidFill>
                  <a:prstClr val="black"/>
                </a:solidFill>
                <a:latin typeface="Arial"/>
                <a:cs typeface="Arial"/>
              </a:rPr>
              <a:t>E</a:t>
            </a:r>
            <a:r>
              <a:rPr sz="2663" b="1" spc="-7" dirty="0">
                <a:solidFill>
                  <a:prstClr val="black"/>
                </a:solidFill>
                <a:latin typeface="Arial"/>
                <a:cs typeface="Arial"/>
              </a:rPr>
              <a:t>C</a:t>
            </a:r>
            <a:r>
              <a:rPr sz="2663" b="1" dirty="0">
                <a:solidFill>
                  <a:prstClr val="black"/>
                </a:solidFill>
                <a:latin typeface="Arial"/>
                <a:cs typeface="Arial"/>
              </a:rPr>
              <a:t>O</a:t>
            </a:r>
            <a:r>
              <a:rPr sz="2663" b="1" spc="-7" dirty="0">
                <a:solidFill>
                  <a:prstClr val="black"/>
                </a:solidFill>
                <a:latin typeface="Arial"/>
                <a:cs typeface="Arial"/>
              </a:rPr>
              <a:t>N</a:t>
            </a:r>
            <a:r>
              <a:rPr sz="2663" b="1" dirty="0">
                <a:solidFill>
                  <a:prstClr val="black"/>
                </a:solidFill>
                <a:latin typeface="Arial"/>
                <a:cs typeface="Arial"/>
              </a:rPr>
              <a:t>O</a:t>
            </a:r>
            <a:r>
              <a:rPr sz="2663" b="1" spc="40" dirty="0">
                <a:solidFill>
                  <a:prstClr val="black"/>
                </a:solidFill>
                <a:latin typeface="Arial"/>
                <a:cs typeface="Arial"/>
              </a:rPr>
              <a:t>M</a:t>
            </a:r>
            <a:r>
              <a:rPr sz="2663" b="1" spc="-7" dirty="0">
                <a:solidFill>
                  <a:prstClr val="black"/>
                </a:solidFill>
                <a:latin typeface="Arial"/>
                <a:cs typeface="Arial"/>
              </a:rPr>
              <a:t>Y</a:t>
            </a:r>
            <a:endParaRPr sz="2663">
              <a:solidFill>
                <a:prstClr val="black"/>
              </a:solidFill>
              <a:latin typeface="Arial"/>
              <a:cs typeface="Arial"/>
            </a:endParaRPr>
          </a:p>
        </p:txBody>
      </p:sp>
      <p:sp>
        <p:nvSpPr>
          <p:cNvPr id="7" name="object 7"/>
          <p:cNvSpPr txBox="1"/>
          <p:nvPr/>
        </p:nvSpPr>
        <p:spPr>
          <a:xfrm>
            <a:off x="4236644" y="1691075"/>
            <a:ext cx="1081551" cy="326242"/>
          </a:xfrm>
          <a:prstGeom prst="rect">
            <a:avLst/>
          </a:prstGeom>
        </p:spPr>
        <p:txBody>
          <a:bodyPr vert="horz" wrap="square" lIns="0" tIns="18604" rIns="0" bIns="0" rtlCol="0">
            <a:spAutoFit/>
          </a:bodyPr>
          <a:lstStyle/>
          <a:p>
            <a:pPr marL="16913" defTabSz="1217706">
              <a:spcBef>
                <a:spcPts val="146"/>
              </a:spcBef>
            </a:pPr>
            <a:r>
              <a:rPr sz="1998" b="1" spc="7" dirty="0">
                <a:solidFill>
                  <a:prstClr val="black"/>
                </a:solidFill>
                <a:latin typeface="Arial"/>
                <a:cs typeface="Arial"/>
              </a:rPr>
              <a:t>VE</a:t>
            </a:r>
            <a:r>
              <a:rPr sz="1998" b="1" spc="-13" dirty="0">
                <a:solidFill>
                  <a:prstClr val="black"/>
                </a:solidFill>
                <a:latin typeface="Arial"/>
                <a:cs typeface="Arial"/>
              </a:rPr>
              <a:t>R</a:t>
            </a:r>
            <a:r>
              <a:rPr sz="1998" b="1" spc="7" dirty="0">
                <a:solidFill>
                  <a:prstClr val="black"/>
                </a:solidFill>
                <a:latin typeface="Arial"/>
                <a:cs typeface="Arial"/>
              </a:rPr>
              <a:t>S</a:t>
            </a:r>
            <a:r>
              <a:rPr sz="1998" b="1" spc="-13" dirty="0">
                <a:solidFill>
                  <a:prstClr val="black"/>
                </a:solidFill>
                <a:latin typeface="Arial"/>
                <a:cs typeface="Arial"/>
              </a:rPr>
              <a:t>U</a:t>
            </a:r>
            <a:r>
              <a:rPr sz="1998" b="1" spc="7" dirty="0">
                <a:solidFill>
                  <a:prstClr val="black"/>
                </a:solidFill>
                <a:latin typeface="Arial"/>
                <a:cs typeface="Arial"/>
              </a:rPr>
              <a:t>S</a:t>
            </a:r>
            <a:endParaRPr sz="1998">
              <a:solidFill>
                <a:prstClr val="black"/>
              </a:solidFill>
              <a:latin typeface="Arial"/>
              <a:cs typeface="Arial"/>
            </a:endParaRPr>
          </a:p>
        </p:txBody>
      </p:sp>
      <p:sp>
        <p:nvSpPr>
          <p:cNvPr id="8" name="object 8"/>
          <p:cNvSpPr/>
          <p:nvPr/>
        </p:nvSpPr>
        <p:spPr>
          <a:xfrm>
            <a:off x="1493125" y="1651965"/>
            <a:ext cx="2881882" cy="2096299"/>
          </a:xfrm>
          <a:custGeom>
            <a:avLst/>
            <a:gdLst/>
            <a:ahLst/>
            <a:cxnLst/>
            <a:rect l="l" t="t" r="r" b="b"/>
            <a:pathLst>
              <a:path w="2164079" h="1574164">
                <a:moveTo>
                  <a:pt x="1065543" y="0"/>
                </a:moveTo>
                <a:lnTo>
                  <a:pt x="1014975" y="1294"/>
                </a:lnTo>
                <a:lnTo>
                  <a:pt x="964652" y="4106"/>
                </a:lnTo>
                <a:lnTo>
                  <a:pt x="914659" y="8421"/>
                </a:lnTo>
                <a:lnTo>
                  <a:pt x="865078" y="14225"/>
                </a:lnTo>
                <a:lnTo>
                  <a:pt x="815996" y="21501"/>
                </a:lnTo>
                <a:lnTo>
                  <a:pt x="767497" y="30234"/>
                </a:lnTo>
                <a:lnTo>
                  <a:pt x="719664" y="40410"/>
                </a:lnTo>
                <a:lnTo>
                  <a:pt x="672583" y="52013"/>
                </a:lnTo>
                <a:lnTo>
                  <a:pt x="626338" y="65027"/>
                </a:lnTo>
                <a:lnTo>
                  <a:pt x="581014" y="79438"/>
                </a:lnTo>
                <a:lnTo>
                  <a:pt x="536694" y="95231"/>
                </a:lnTo>
                <a:lnTo>
                  <a:pt x="493464" y="112389"/>
                </a:lnTo>
                <a:lnTo>
                  <a:pt x="451407" y="130898"/>
                </a:lnTo>
                <a:lnTo>
                  <a:pt x="410609" y="150743"/>
                </a:lnTo>
                <a:lnTo>
                  <a:pt x="371154" y="171909"/>
                </a:lnTo>
                <a:lnTo>
                  <a:pt x="333126" y="194379"/>
                </a:lnTo>
                <a:lnTo>
                  <a:pt x="296609" y="218140"/>
                </a:lnTo>
                <a:lnTo>
                  <a:pt x="261689" y="243175"/>
                </a:lnTo>
                <a:lnTo>
                  <a:pt x="228450" y="269470"/>
                </a:lnTo>
                <a:lnTo>
                  <a:pt x="196975" y="297009"/>
                </a:lnTo>
                <a:lnTo>
                  <a:pt x="167351" y="325777"/>
                </a:lnTo>
                <a:lnTo>
                  <a:pt x="139660" y="355759"/>
                </a:lnTo>
                <a:lnTo>
                  <a:pt x="110978" y="390883"/>
                </a:lnTo>
                <a:lnTo>
                  <a:pt x="85667" y="426568"/>
                </a:lnTo>
                <a:lnTo>
                  <a:pt x="63694" y="462735"/>
                </a:lnTo>
                <a:lnTo>
                  <a:pt x="45023" y="499303"/>
                </a:lnTo>
                <a:lnTo>
                  <a:pt x="29621" y="536192"/>
                </a:lnTo>
                <a:lnTo>
                  <a:pt x="17452" y="573322"/>
                </a:lnTo>
                <a:lnTo>
                  <a:pt x="8482" y="610611"/>
                </a:lnTo>
                <a:lnTo>
                  <a:pt x="0" y="685349"/>
                </a:lnTo>
                <a:lnTo>
                  <a:pt x="418" y="722636"/>
                </a:lnTo>
                <a:lnTo>
                  <a:pt x="10400" y="796646"/>
                </a:lnTo>
                <a:lnTo>
                  <a:pt x="32345" y="869367"/>
                </a:lnTo>
                <a:lnTo>
                  <a:pt x="47717" y="905043"/>
                </a:lnTo>
                <a:lnTo>
                  <a:pt x="65976" y="940155"/>
                </a:lnTo>
                <a:lnTo>
                  <a:pt x="87088" y="974624"/>
                </a:lnTo>
                <a:lnTo>
                  <a:pt x="111016" y="1008369"/>
                </a:lnTo>
                <a:lnTo>
                  <a:pt x="137728" y="1041308"/>
                </a:lnTo>
                <a:lnTo>
                  <a:pt x="167188" y="1073363"/>
                </a:lnTo>
                <a:lnTo>
                  <a:pt x="199361" y="1104453"/>
                </a:lnTo>
                <a:lnTo>
                  <a:pt x="234213" y="1134496"/>
                </a:lnTo>
                <a:lnTo>
                  <a:pt x="271710" y="1163414"/>
                </a:lnTo>
                <a:lnTo>
                  <a:pt x="311816" y="1191125"/>
                </a:lnTo>
                <a:lnTo>
                  <a:pt x="354497" y="1217549"/>
                </a:lnTo>
                <a:lnTo>
                  <a:pt x="399718" y="1242605"/>
                </a:lnTo>
                <a:lnTo>
                  <a:pt x="447445" y="1266214"/>
                </a:lnTo>
                <a:lnTo>
                  <a:pt x="497643" y="1288295"/>
                </a:lnTo>
                <a:lnTo>
                  <a:pt x="550276" y="1308767"/>
                </a:lnTo>
                <a:lnTo>
                  <a:pt x="631175" y="1573943"/>
                </a:lnTo>
                <a:lnTo>
                  <a:pt x="942071" y="1393222"/>
                </a:lnTo>
                <a:lnTo>
                  <a:pt x="996668" y="1396918"/>
                </a:lnTo>
                <a:lnTo>
                  <a:pt x="1051082" y="1398817"/>
                </a:lnTo>
                <a:lnTo>
                  <a:pt x="1105226" y="1398946"/>
                </a:lnTo>
                <a:lnTo>
                  <a:pt x="1159013" y="1397335"/>
                </a:lnTo>
                <a:lnTo>
                  <a:pt x="1212355" y="1394012"/>
                </a:lnTo>
                <a:lnTo>
                  <a:pt x="1265163" y="1389006"/>
                </a:lnTo>
                <a:lnTo>
                  <a:pt x="1317351" y="1382344"/>
                </a:lnTo>
                <a:lnTo>
                  <a:pt x="1368829" y="1374055"/>
                </a:lnTo>
                <a:lnTo>
                  <a:pt x="1419511" y="1364167"/>
                </a:lnTo>
                <a:lnTo>
                  <a:pt x="1469307" y="1352710"/>
                </a:lnTo>
                <a:lnTo>
                  <a:pt x="1518132" y="1339711"/>
                </a:lnTo>
                <a:lnTo>
                  <a:pt x="1565895" y="1325198"/>
                </a:lnTo>
                <a:lnTo>
                  <a:pt x="1612511" y="1309200"/>
                </a:lnTo>
                <a:lnTo>
                  <a:pt x="1657890" y="1291746"/>
                </a:lnTo>
                <a:lnTo>
                  <a:pt x="1701946" y="1272864"/>
                </a:lnTo>
                <a:lnTo>
                  <a:pt x="1744589" y="1252582"/>
                </a:lnTo>
                <a:lnTo>
                  <a:pt x="1785733" y="1230928"/>
                </a:lnTo>
                <a:lnTo>
                  <a:pt x="1825289" y="1207931"/>
                </a:lnTo>
                <a:lnTo>
                  <a:pt x="1863170" y="1183620"/>
                </a:lnTo>
                <a:lnTo>
                  <a:pt x="1899287" y="1158023"/>
                </a:lnTo>
                <a:lnTo>
                  <a:pt x="1933553" y="1131167"/>
                </a:lnTo>
                <a:lnTo>
                  <a:pt x="1965880" y="1103082"/>
                </a:lnTo>
                <a:lnTo>
                  <a:pt x="1996180" y="1073796"/>
                </a:lnTo>
                <a:lnTo>
                  <a:pt x="2024365" y="1043337"/>
                </a:lnTo>
                <a:lnTo>
                  <a:pt x="2053055" y="1008214"/>
                </a:lnTo>
                <a:lnTo>
                  <a:pt x="2078372" y="972529"/>
                </a:lnTo>
                <a:lnTo>
                  <a:pt x="2100351" y="936362"/>
                </a:lnTo>
                <a:lnTo>
                  <a:pt x="2119026" y="899794"/>
                </a:lnTo>
                <a:lnTo>
                  <a:pt x="2134432" y="862905"/>
                </a:lnTo>
                <a:lnTo>
                  <a:pt x="2146605" y="825775"/>
                </a:lnTo>
                <a:lnTo>
                  <a:pt x="2155577" y="788486"/>
                </a:lnTo>
                <a:lnTo>
                  <a:pt x="2164063" y="713748"/>
                </a:lnTo>
                <a:lnTo>
                  <a:pt x="2163646" y="676461"/>
                </a:lnTo>
                <a:lnTo>
                  <a:pt x="2153664" y="602451"/>
                </a:lnTo>
                <a:lnTo>
                  <a:pt x="2131717" y="529730"/>
                </a:lnTo>
                <a:lnTo>
                  <a:pt x="2116344" y="494054"/>
                </a:lnTo>
                <a:lnTo>
                  <a:pt x="2098084" y="458941"/>
                </a:lnTo>
                <a:lnTo>
                  <a:pt x="2076971" y="424473"/>
                </a:lnTo>
                <a:lnTo>
                  <a:pt x="2053041" y="390728"/>
                </a:lnTo>
                <a:lnTo>
                  <a:pt x="2026328" y="357788"/>
                </a:lnTo>
                <a:lnTo>
                  <a:pt x="1996867" y="325734"/>
                </a:lnTo>
                <a:lnTo>
                  <a:pt x="1964692" y="294644"/>
                </a:lnTo>
                <a:lnTo>
                  <a:pt x="1929839" y="264600"/>
                </a:lnTo>
                <a:lnTo>
                  <a:pt x="1892341" y="235683"/>
                </a:lnTo>
                <a:lnTo>
                  <a:pt x="1852234" y="207972"/>
                </a:lnTo>
                <a:lnTo>
                  <a:pt x="1809553" y="181548"/>
                </a:lnTo>
                <a:lnTo>
                  <a:pt x="1764331" y="156491"/>
                </a:lnTo>
                <a:lnTo>
                  <a:pt x="1716605" y="132882"/>
                </a:lnTo>
                <a:lnTo>
                  <a:pt x="1666407" y="110802"/>
                </a:lnTo>
                <a:lnTo>
                  <a:pt x="1613774" y="90329"/>
                </a:lnTo>
                <a:lnTo>
                  <a:pt x="1566091" y="73917"/>
                </a:lnTo>
                <a:lnTo>
                  <a:pt x="1517723" y="59190"/>
                </a:lnTo>
                <a:lnTo>
                  <a:pt x="1468754" y="46134"/>
                </a:lnTo>
                <a:lnTo>
                  <a:pt x="1419270" y="34733"/>
                </a:lnTo>
                <a:lnTo>
                  <a:pt x="1369355" y="24973"/>
                </a:lnTo>
                <a:lnTo>
                  <a:pt x="1319094" y="16837"/>
                </a:lnTo>
                <a:lnTo>
                  <a:pt x="1268570" y="10311"/>
                </a:lnTo>
                <a:lnTo>
                  <a:pt x="1217869" y="5380"/>
                </a:lnTo>
                <a:lnTo>
                  <a:pt x="1167074" y="2027"/>
                </a:lnTo>
                <a:lnTo>
                  <a:pt x="1116270" y="239"/>
                </a:lnTo>
                <a:lnTo>
                  <a:pt x="1065543" y="0"/>
                </a:lnTo>
                <a:close/>
              </a:path>
            </a:pathLst>
          </a:custGeom>
          <a:solidFill>
            <a:srgbClr val="BE00AB"/>
          </a:solidFill>
        </p:spPr>
        <p:txBody>
          <a:bodyPr wrap="square" lIns="0" tIns="0" rIns="0" bIns="0" rtlCol="0"/>
          <a:lstStyle/>
          <a:p>
            <a:pPr defTabSz="1217706"/>
            <a:endParaRPr sz="2397">
              <a:solidFill>
                <a:prstClr val="black"/>
              </a:solidFill>
              <a:latin typeface="Calibri"/>
            </a:endParaRPr>
          </a:p>
        </p:txBody>
      </p:sp>
      <p:sp>
        <p:nvSpPr>
          <p:cNvPr id="9" name="object 9"/>
          <p:cNvSpPr txBox="1"/>
          <p:nvPr/>
        </p:nvSpPr>
        <p:spPr>
          <a:xfrm>
            <a:off x="2030245" y="1586320"/>
            <a:ext cx="1807096" cy="1986247"/>
          </a:xfrm>
          <a:prstGeom prst="rect">
            <a:avLst/>
          </a:prstGeom>
        </p:spPr>
        <p:txBody>
          <a:bodyPr vert="horz" wrap="square" lIns="0" tIns="18604" rIns="0" bIns="0" rtlCol="0">
            <a:spAutoFit/>
          </a:bodyPr>
          <a:lstStyle/>
          <a:p>
            <a:pPr marL="16067" marR="6765" algn="ctr" defTabSz="1217706">
              <a:spcBef>
                <a:spcPts val="146"/>
              </a:spcBef>
            </a:pPr>
            <a:r>
              <a:rPr sz="2131" spc="-13" dirty="0">
                <a:solidFill>
                  <a:srgbClr val="FFFFFF"/>
                </a:solidFill>
                <a:latin typeface="Arial"/>
                <a:cs typeface="Arial"/>
              </a:rPr>
              <a:t>“C</a:t>
            </a:r>
            <a:r>
              <a:rPr sz="2131" spc="-7" dirty="0">
                <a:solidFill>
                  <a:srgbClr val="FFFFFF"/>
                </a:solidFill>
                <a:latin typeface="Arial"/>
                <a:cs typeface="Arial"/>
              </a:rPr>
              <a:t>orpora</a:t>
            </a:r>
            <a:r>
              <a:rPr sz="2131" spc="7" dirty="0">
                <a:solidFill>
                  <a:srgbClr val="FFFFFF"/>
                </a:solidFill>
                <a:latin typeface="Arial"/>
                <a:cs typeface="Arial"/>
              </a:rPr>
              <a:t>t</a:t>
            </a:r>
            <a:r>
              <a:rPr sz="2131" spc="-7" dirty="0">
                <a:solidFill>
                  <a:srgbClr val="FFFFFF"/>
                </a:solidFill>
                <a:latin typeface="Arial"/>
                <a:cs typeface="Arial"/>
              </a:rPr>
              <a:t>i</a:t>
            </a:r>
            <a:r>
              <a:rPr sz="2131" spc="-13" dirty="0">
                <a:solidFill>
                  <a:srgbClr val="FFFFFF"/>
                </a:solidFill>
                <a:latin typeface="Arial"/>
                <a:cs typeface="Arial"/>
              </a:rPr>
              <a:t>z</a:t>
            </a:r>
            <a:r>
              <a:rPr sz="2131" spc="-7" dirty="0">
                <a:solidFill>
                  <a:srgbClr val="FFFFFF"/>
                </a:solidFill>
                <a:latin typeface="Arial"/>
                <a:cs typeface="Arial"/>
              </a:rPr>
              <a:t>a</a:t>
            </a:r>
            <a:r>
              <a:rPr sz="2131" spc="7" dirty="0">
                <a:solidFill>
                  <a:srgbClr val="FFFFFF"/>
                </a:solidFill>
                <a:latin typeface="Arial"/>
                <a:cs typeface="Arial"/>
              </a:rPr>
              <a:t>t</a:t>
            </a:r>
            <a:r>
              <a:rPr sz="2131" spc="-7" dirty="0">
                <a:solidFill>
                  <a:srgbClr val="FFFFFF"/>
                </a:solidFill>
                <a:latin typeface="Arial"/>
                <a:cs typeface="Arial"/>
              </a:rPr>
              <a:t>io  </a:t>
            </a:r>
            <a:r>
              <a:rPr sz="2131" dirty="0">
                <a:solidFill>
                  <a:srgbClr val="FFFFFF"/>
                </a:solidFill>
                <a:latin typeface="Arial"/>
                <a:cs typeface="Arial"/>
              </a:rPr>
              <a:t>n of </a:t>
            </a:r>
            <a:r>
              <a:rPr sz="2131" spc="7" dirty="0">
                <a:solidFill>
                  <a:srgbClr val="FFFFFF"/>
                </a:solidFill>
                <a:latin typeface="Arial"/>
                <a:cs typeface="Arial"/>
              </a:rPr>
              <a:t>the  </a:t>
            </a:r>
            <a:r>
              <a:rPr sz="2131" spc="-7" dirty="0">
                <a:solidFill>
                  <a:srgbClr val="FFFFFF"/>
                </a:solidFill>
                <a:latin typeface="Arial"/>
                <a:cs typeface="Arial"/>
              </a:rPr>
              <a:t>university”  “Preserve  </a:t>
            </a:r>
            <a:r>
              <a:rPr sz="2131" spc="7" dirty="0">
                <a:solidFill>
                  <a:srgbClr val="FFFFFF"/>
                </a:solidFill>
                <a:latin typeface="Arial"/>
                <a:cs typeface="Arial"/>
              </a:rPr>
              <a:t>Academic</a:t>
            </a:r>
            <a:endParaRPr sz="2131">
              <a:solidFill>
                <a:prstClr val="black"/>
              </a:solidFill>
              <a:latin typeface="Arial"/>
              <a:cs typeface="Arial"/>
            </a:endParaRPr>
          </a:p>
          <a:p>
            <a:pPr marL="5074" algn="ctr" defTabSz="1217706">
              <a:spcBef>
                <a:spcPts val="7"/>
              </a:spcBef>
            </a:pPr>
            <a:r>
              <a:rPr sz="2131" dirty="0">
                <a:solidFill>
                  <a:srgbClr val="FFFFFF"/>
                </a:solidFill>
                <a:latin typeface="Arial"/>
                <a:cs typeface="Arial"/>
              </a:rPr>
              <a:t>Freedom”</a:t>
            </a:r>
            <a:endParaRPr sz="2131">
              <a:solidFill>
                <a:prstClr val="black"/>
              </a:solidFill>
              <a:latin typeface="Arial"/>
              <a:cs typeface="Arial"/>
            </a:endParaRPr>
          </a:p>
        </p:txBody>
      </p:sp>
      <p:sp>
        <p:nvSpPr>
          <p:cNvPr id="10" name="object 10"/>
          <p:cNvSpPr/>
          <p:nvPr/>
        </p:nvSpPr>
        <p:spPr>
          <a:xfrm>
            <a:off x="4618408" y="1798052"/>
            <a:ext cx="3133878" cy="2124204"/>
          </a:xfrm>
          <a:custGeom>
            <a:avLst/>
            <a:gdLst/>
            <a:ahLst/>
            <a:cxnLst/>
            <a:rect l="l" t="t" r="r" b="b"/>
            <a:pathLst>
              <a:path w="2353310" h="1595120">
                <a:moveTo>
                  <a:pt x="1159853" y="0"/>
                </a:moveTo>
                <a:lnTo>
                  <a:pt x="1107788" y="1112"/>
                </a:lnTo>
                <a:lnTo>
                  <a:pt x="1055697" y="3627"/>
                </a:lnTo>
                <a:lnTo>
                  <a:pt x="1003657" y="7557"/>
                </a:lnTo>
                <a:lnTo>
                  <a:pt x="951744" y="12915"/>
                </a:lnTo>
                <a:lnTo>
                  <a:pt x="900035" y="19715"/>
                </a:lnTo>
                <a:lnTo>
                  <a:pt x="848607" y="27969"/>
                </a:lnTo>
                <a:lnTo>
                  <a:pt x="797538" y="37689"/>
                </a:lnTo>
                <a:lnTo>
                  <a:pt x="746905" y="48889"/>
                </a:lnTo>
                <a:lnTo>
                  <a:pt x="696783" y="61583"/>
                </a:lnTo>
                <a:lnTo>
                  <a:pt x="647251" y="75781"/>
                </a:lnTo>
                <a:lnTo>
                  <a:pt x="598386" y="91499"/>
                </a:lnTo>
                <a:lnTo>
                  <a:pt x="543020" y="111526"/>
                </a:lnTo>
                <a:lnTo>
                  <a:pt x="490129" y="133079"/>
                </a:lnTo>
                <a:lnTo>
                  <a:pt x="439746" y="156083"/>
                </a:lnTo>
                <a:lnTo>
                  <a:pt x="391905" y="180464"/>
                </a:lnTo>
                <a:lnTo>
                  <a:pt x="346641" y="206150"/>
                </a:lnTo>
                <a:lnTo>
                  <a:pt x="303987" y="233066"/>
                </a:lnTo>
                <a:lnTo>
                  <a:pt x="263977" y="261140"/>
                </a:lnTo>
                <a:lnTo>
                  <a:pt x="226646" y="290297"/>
                </a:lnTo>
                <a:lnTo>
                  <a:pt x="192028" y="320463"/>
                </a:lnTo>
                <a:lnTo>
                  <a:pt x="160156" y="351567"/>
                </a:lnTo>
                <a:lnTo>
                  <a:pt x="131065" y="383533"/>
                </a:lnTo>
                <a:lnTo>
                  <a:pt x="104789" y="416288"/>
                </a:lnTo>
                <a:lnTo>
                  <a:pt x="81361" y="449758"/>
                </a:lnTo>
                <a:lnTo>
                  <a:pt x="60817" y="483871"/>
                </a:lnTo>
                <a:lnTo>
                  <a:pt x="43189" y="518552"/>
                </a:lnTo>
                <a:lnTo>
                  <a:pt x="28513" y="553728"/>
                </a:lnTo>
                <a:lnTo>
                  <a:pt x="8150" y="625271"/>
                </a:lnTo>
                <a:lnTo>
                  <a:pt x="0" y="697910"/>
                </a:lnTo>
                <a:lnTo>
                  <a:pt x="589" y="734457"/>
                </a:lnTo>
                <a:lnTo>
                  <a:pt x="11270" y="807637"/>
                </a:lnTo>
                <a:lnTo>
                  <a:pt x="34844" y="880442"/>
                </a:lnTo>
                <a:lnTo>
                  <a:pt x="51552" y="916520"/>
                </a:lnTo>
                <a:lnTo>
                  <a:pt x="71585" y="952284"/>
                </a:lnTo>
                <a:lnTo>
                  <a:pt x="94978" y="987660"/>
                </a:lnTo>
                <a:lnTo>
                  <a:pt x="121766" y="1022574"/>
                </a:lnTo>
                <a:lnTo>
                  <a:pt x="151981" y="1056953"/>
                </a:lnTo>
                <a:lnTo>
                  <a:pt x="180186" y="1085484"/>
                </a:lnTo>
                <a:lnTo>
                  <a:pt x="210356" y="1113004"/>
                </a:lnTo>
                <a:lnTo>
                  <a:pt x="242417" y="1139490"/>
                </a:lnTo>
                <a:lnTo>
                  <a:pt x="276293" y="1164920"/>
                </a:lnTo>
                <a:lnTo>
                  <a:pt x="311908" y="1189272"/>
                </a:lnTo>
                <a:lnTo>
                  <a:pt x="349189" y="1212521"/>
                </a:lnTo>
                <a:lnTo>
                  <a:pt x="388060" y="1234647"/>
                </a:lnTo>
                <a:lnTo>
                  <a:pt x="428446" y="1255625"/>
                </a:lnTo>
                <a:lnTo>
                  <a:pt x="470271" y="1275435"/>
                </a:lnTo>
                <a:lnTo>
                  <a:pt x="513462" y="1294052"/>
                </a:lnTo>
                <a:lnTo>
                  <a:pt x="557942" y="1311456"/>
                </a:lnTo>
                <a:lnTo>
                  <a:pt x="603637" y="1327622"/>
                </a:lnTo>
                <a:lnTo>
                  <a:pt x="650472" y="1342528"/>
                </a:lnTo>
                <a:lnTo>
                  <a:pt x="698371" y="1356153"/>
                </a:lnTo>
                <a:lnTo>
                  <a:pt x="747260" y="1368472"/>
                </a:lnTo>
                <a:lnTo>
                  <a:pt x="797064" y="1379464"/>
                </a:lnTo>
                <a:lnTo>
                  <a:pt x="847707" y="1389106"/>
                </a:lnTo>
                <a:lnTo>
                  <a:pt x="899114" y="1397376"/>
                </a:lnTo>
                <a:lnTo>
                  <a:pt x="951211" y="1404250"/>
                </a:lnTo>
                <a:lnTo>
                  <a:pt x="1003923" y="1409707"/>
                </a:lnTo>
                <a:lnTo>
                  <a:pt x="1057173" y="1413723"/>
                </a:lnTo>
                <a:lnTo>
                  <a:pt x="1110888" y="1416277"/>
                </a:lnTo>
                <a:lnTo>
                  <a:pt x="1164992" y="1417345"/>
                </a:lnTo>
                <a:lnTo>
                  <a:pt x="1219411" y="1416905"/>
                </a:lnTo>
                <a:lnTo>
                  <a:pt x="1274068" y="1414934"/>
                </a:lnTo>
                <a:lnTo>
                  <a:pt x="1328890" y="1411410"/>
                </a:lnTo>
                <a:lnTo>
                  <a:pt x="1666837" y="1594544"/>
                </a:lnTo>
                <a:lnTo>
                  <a:pt x="1754848" y="1325939"/>
                </a:lnTo>
                <a:lnTo>
                  <a:pt x="1810213" y="1305911"/>
                </a:lnTo>
                <a:lnTo>
                  <a:pt x="1863105" y="1284359"/>
                </a:lnTo>
                <a:lnTo>
                  <a:pt x="1913488" y="1261355"/>
                </a:lnTo>
                <a:lnTo>
                  <a:pt x="1961329" y="1236974"/>
                </a:lnTo>
                <a:lnTo>
                  <a:pt x="2006593" y="1211288"/>
                </a:lnTo>
                <a:lnTo>
                  <a:pt x="2049247" y="1184371"/>
                </a:lnTo>
                <a:lnTo>
                  <a:pt x="2089257" y="1156298"/>
                </a:lnTo>
                <a:lnTo>
                  <a:pt x="2126588" y="1127141"/>
                </a:lnTo>
                <a:lnTo>
                  <a:pt x="2161206" y="1096974"/>
                </a:lnTo>
                <a:lnTo>
                  <a:pt x="2193078" y="1065871"/>
                </a:lnTo>
                <a:lnTo>
                  <a:pt x="2222169" y="1033905"/>
                </a:lnTo>
                <a:lnTo>
                  <a:pt x="2248445" y="1001150"/>
                </a:lnTo>
                <a:lnTo>
                  <a:pt x="2271872" y="967679"/>
                </a:lnTo>
                <a:lnTo>
                  <a:pt x="2292417" y="933567"/>
                </a:lnTo>
                <a:lnTo>
                  <a:pt x="2310044" y="898886"/>
                </a:lnTo>
                <a:lnTo>
                  <a:pt x="2324721" y="863709"/>
                </a:lnTo>
                <a:lnTo>
                  <a:pt x="2345084" y="792167"/>
                </a:lnTo>
                <a:lnTo>
                  <a:pt x="2353234" y="719528"/>
                </a:lnTo>
                <a:lnTo>
                  <a:pt x="2352644" y="682981"/>
                </a:lnTo>
                <a:lnTo>
                  <a:pt x="2341964" y="609801"/>
                </a:lnTo>
                <a:lnTo>
                  <a:pt x="2318390" y="536995"/>
                </a:lnTo>
                <a:lnTo>
                  <a:pt x="2301682" y="500917"/>
                </a:lnTo>
                <a:lnTo>
                  <a:pt x="2281649" y="465154"/>
                </a:lnTo>
                <a:lnTo>
                  <a:pt x="2258255" y="429778"/>
                </a:lnTo>
                <a:lnTo>
                  <a:pt x="2231468" y="394864"/>
                </a:lnTo>
                <a:lnTo>
                  <a:pt x="2201253" y="360485"/>
                </a:lnTo>
                <a:lnTo>
                  <a:pt x="2172923" y="331810"/>
                </a:lnTo>
                <a:lnTo>
                  <a:pt x="2142719" y="304227"/>
                </a:lnTo>
                <a:lnTo>
                  <a:pt x="2110718" y="277751"/>
                </a:lnTo>
                <a:lnTo>
                  <a:pt x="2076997" y="252392"/>
                </a:lnTo>
                <a:lnTo>
                  <a:pt x="2041632" y="228166"/>
                </a:lnTo>
                <a:lnTo>
                  <a:pt x="2004700" y="205083"/>
                </a:lnTo>
                <a:lnTo>
                  <a:pt x="1966280" y="183158"/>
                </a:lnTo>
                <a:lnTo>
                  <a:pt x="1926446" y="162403"/>
                </a:lnTo>
                <a:lnTo>
                  <a:pt x="1885278" y="142832"/>
                </a:lnTo>
                <a:lnTo>
                  <a:pt x="1842851" y="124456"/>
                </a:lnTo>
                <a:lnTo>
                  <a:pt x="1799242" y="107289"/>
                </a:lnTo>
                <a:lnTo>
                  <a:pt x="1754529" y="91344"/>
                </a:lnTo>
                <a:lnTo>
                  <a:pt x="1708789" y="76634"/>
                </a:lnTo>
                <a:lnTo>
                  <a:pt x="1662098" y="63171"/>
                </a:lnTo>
                <a:lnTo>
                  <a:pt x="1614534" y="50968"/>
                </a:lnTo>
                <a:lnTo>
                  <a:pt x="1566173" y="40040"/>
                </a:lnTo>
                <a:lnTo>
                  <a:pt x="1517093" y="30397"/>
                </a:lnTo>
                <a:lnTo>
                  <a:pt x="1467370" y="22054"/>
                </a:lnTo>
                <a:lnTo>
                  <a:pt x="1417082" y="15022"/>
                </a:lnTo>
                <a:lnTo>
                  <a:pt x="1366305" y="9316"/>
                </a:lnTo>
                <a:lnTo>
                  <a:pt x="1315117" y="4948"/>
                </a:lnTo>
                <a:lnTo>
                  <a:pt x="1263594" y="1930"/>
                </a:lnTo>
                <a:lnTo>
                  <a:pt x="1211814" y="277"/>
                </a:lnTo>
                <a:lnTo>
                  <a:pt x="1159853" y="0"/>
                </a:lnTo>
                <a:close/>
              </a:path>
            </a:pathLst>
          </a:custGeom>
          <a:solidFill>
            <a:srgbClr val="BE00AB"/>
          </a:solidFill>
        </p:spPr>
        <p:txBody>
          <a:bodyPr wrap="square" lIns="0" tIns="0" rIns="0" bIns="0" rtlCol="0"/>
          <a:lstStyle/>
          <a:p>
            <a:pPr defTabSz="1217706"/>
            <a:endParaRPr sz="2397">
              <a:solidFill>
                <a:prstClr val="black"/>
              </a:solidFill>
              <a:latin typeface="Calibri"/>
            </a:endParaRPr>
          </a:p>
        </p:txBody>
      </p:sp>
      <p:sp>
        <p:nvSpPr>
          <p:cNvPr id="11" name="object 11"/>
          <p:cNvSpPr txBox="1"/>
          <p:nvPr/>
        </p:nvSpPr>
        <p:spPr>
          <a:xfrm>
            <a:off x="5283188" y="2025535"/>
            <a:ext cx="1810478" cy="1411646"/>
          </a:xfrm>
          <a:prstGeom prst="rect">
            <a:avLst/>
          </a:prstGeom>
        </p:spPr>
        <p:txBody>
          <a:bodyPr vert="horz" wrap="square" lIns="0" tIns="17758" rIns="0" bIns="0" rtlCol="0">
            <a:spAutoFit/>
          </a:bodyPr>
          <a:lstStyle/>
          <a:p>
            <a:pPr marL="16913" marR="6765" indent="117543" algn="just" defTabSz="1217706">
              <a:spcBef>
                <a:spcPts val="140"/>
              </a:spcBef>
            </a:pPr>
            <a:r>
              <a:rPr sz="2264" spc="-7" dirty="0">
                <a:solidFill>
                  <a:srgbClr val="FFFFFF"/>
                </a:solidFill>
                <a:latin typeface="Arial"/>
                <a:cs typeface="Arial"/>
              </a:rPr>
              <a:t>“Liberal </a:t>
            </a:r>
            <a:r>
              <a:rPr sz="2264" dirty="0">
                <a:solidFill>
                  <a:srgbClr val="FFFFFF"/>
                </a:solidFill>
                <a:latin typeface="Arial"/>
                <a:cs typeface="Arial"/>
              </a:rPr>
              <a:t>Arts  </a:t>
            </a:r>
            <a:r>
              <a:rPr sz="2264" spc="-7" dirty="0">
                <a:solidFill>
                  <a:srgbClr val="FFFFFF"/>
                </a:solidFill>
                <a:latin typeface="Arial"/>
                <a:cs typeface="Arial"/>
              </a:rPr>
              <a:t>are </a:t>
            </a:r>
            <a:r>
              <a:rPr sz="2264" dirty="0">
                <a:solidFill>
                  <a:srgbClr val="FFFFFF"/>
                </a:solidFill>
                <a:latin typeface="Arial"/>
                <a:cs typeface="Arial"/>
              </a:rPr>
              <a:t>useless”  </a:t>
            </a:r>
            <a:r>
              <a:rPr sz="2264" spc="-7" dirty="0">
                <a:solidFill>
                  <a:srgbClr val="FFFFFF"/>
                </a:solidFill>
                <a:latin typeface="Arial"/>
                <a:cs typeface="Arial"/>
              </a:rPr>
              <a:t>“Universities  </a:t>
            </a:r>
            <a:r>
              <a:rPr sz="2264" dirty="0">
                <a:solidFill>
                  <a:srgbClr val="FFFFFF"/>
                </a:solidFill>
                <a:latin typeface="Arial"/>
                <a:cs typeface="Arial"/>
              </a:rPr>
              <a:t>are</a:t>
            </a:r>
            <a:r>
              <a:rPr sz="2264" spc="-80" dirty="0">
                <a:solidFill>
                  <a:srgbClr val="FFFFFF"/>
                </a:solidFill>
                <a:latin typeface="Arial"/>
                <a:cs typeface="Arial"/>
              </a:rPr>
              <a:t> </a:t>
            </a:r>
            <a:r>
              <a:rPr sz="2264" spc="-7" dirty="0">
                <a:solidFill>
                  <a:srgbClr val="FFFFFF"/>
                </a:solidFill>
                <a:latin typeface="Arial"/>
                <a:cs typeface="Arial"/>
              </a:rPr>
              <a:t>irrelevant”</a:t>
            </a:r>
            <a:endParaRPr sz="2264">
              <a:solidFill>
                <a:prstClr val="black"/>
              </a:solidFill>
              <a:latin typeface="Arial"/>
              <a:cs typeface="Arial"/>
            </a:endParaRPr>
          </a:p>
        </p:txBody>
      </p:sp>
      <p:sp>
        <p:nvSpPr>
          <p:cNvPr id="13" name="object 13"/>
          <p:cNvSpPr txBox="1">
            <a:spLocks noGrp="1"/>
          </p:cNvSpPr>
          <p:nvPr>
            <p:ph type="sldNum" sz="quarter" idx="7"/>
          </p:nvPr>
        </p:nvSpPr>
        <p:spPr>
          <a:xfrm>
            <a:off x="14456917" y="8533372"/>
            <a:ext cx="515267" cy="289182"/>
          </a:xfrm>
          <a:prstGeom prst="rect">
            <a:avLst/>
          </a:prstGeom>
        </p:spPr>
        <p:txBody>
          <a:bodyPr vert="horz" wrap="square" lIns="0" tIns="0" rIns="0" bIns="0" rtlCol="0">
            <a:spAutoFit/>
          </a:bodyPr>
          <a:lstStyle/>
          <a:p>
            <a:pPr marL="50738" defTabSz="1217706">
              <a:lnSpc>
                <a:spcPts val="2357"/>
              </a:lnSpc>
            </a:pPr>
            <a:r>
              <a:rPr spc="7" dirty="0"/>
              <a:t>16</a:t>
            </a:r>
          </a:p>
        </p:txBody>
      </p:sp>
      <p:sp>
        <p:nvSpPr>
          <p:cNvPr id="12" name="object 12"/>
          <p:cNvSpPr txBox="1"/>
          <p:nvPr/>
        </p:nvSpPr>
        <p:spPr>
          <a:xfrm>
            <a:off x="9245774" y="1798131"/>
            <a:ext cx="2756730" cy="3488506"/>
          </a:xfrm>
          <a:prstGeom prst="rect">
            <a:avLst/>
          </a:prstGeom>
          <a:solidFill>
            <a:srgbClr val="FF66EE"/>
          </a:solidFill>
        </p:spPr>
        <p:txBody>
          <a:bodyPr vert="horz" wrap="square" lIns="0" tIns="44818" rIns="0" bIns="0" rtlCol="0">
            <a:spAutoFit/>
          </a:bodyPr>
          <a:lstStyle/>
          <a:p>
            <a:pPr marL="123462" marR="328950" defTabSz="1217706">
              <a:spcBef>
                <a:spcPts val="353"/>
              </a:spcBef>
            </a:pPr>
            <a:r>
              <a:rPr sz="3729" dirty="0">
                <a:solidFill>
                  <a:srgbClr val="FFFFFF"/>
                </a:solidFill>
                <a:latin typeface="Arial"/>
                <a:cs typeface="Arial"/>
              </a:rPr>
              <a:t>We </a:t>
            </a:r>
            <a:r>
              <a:rPr sz="3729" spc="7" dirty="0">
                <a:solidFill>
                  <a:srgbClr val="FFFFFF"/>
                </a:solidFill>
                <a:latin typeface="Arial"/>
                <a:cs typeface="Arial"/>
              </a:rPr>
              <a:t>need  </a:t>
            </a:r>
            <a:r>
              <a:rPr sz="3729" dirty="0">
                <a:solidFill>
                  <a:srgbClr val="FFFFFF"/>
                </a:solidFill>
                <a:latin typeface="Arial"/>
                <a:cs typeface="Arial"/>
              </a:rPr>
              <a:t>both  </a:t>
            </a:r>
            <a:r>
              <a:rPr sz="3729" spc="7" dirty="0">
                <a:solidFill>
                  <a:srgbClr val="FFFFFF"/>
                </a:solidFill>
                <a:latin typeface="Arial"/>
                <a:cs typeface="Arial"/>
              </a:rPr>
              <a:t>E</a:t>
            </a:r>
            <a:r>
              <a:rPr sz="3729" spc="-47" dirty="0">
                <a:solidFill>
                  <a:srgbClr val="FFFFFF"/>
                </a:solidFill>
                <a:latin typeface="Arial"/>
                <a:cs typeface="Arial"/>
              </a:rPr>
              <a:t>x</a:t>
            </a:r>
            <a:r>
              <a:rPr sz="3729" spc="13" dirty="0">
                <a:solidFill>
                  <a:srgbClr val="FFFFFF"/>
                </a:solidFill>
                <a:latin typeface="Arial"/>
                <a:cs typeface="Arial"/>
              </a:rPr>
              <a:t>c</a:t>
            </a:r>
            <a:r>
              <a:rPr sz="3729" dirty="0">
                <a:solidFill>
                  <a:srgbClr val="FFFFFF"/>
                </a:solidFill>
                <a:latin typeface="Arial"/>
                <a:cs typeface="Arial"/>
              </a:rPr>
              <a:t>ellence</a:t>
            </a:r>
            <a:endParaRPr sz="3729">
              <a:solidFill>
                <a:prstClr val="black"/>
              </a:solidFill>
              <a:latin typeface="Arial"/>
              <a:cs typeface="Arial"/>
            </a:endParaRPr>
          </a:p>
          <a:p>
            <a:pPr marL="123462" defTabSz="1217706">
              <a:spcBef>
                <a:spcPts val="13"/>
              </a:spcBef>
            </a:pPr>
            <a:r>
              <a:rPr sz="3729" dirty="0">
                <a:solidFill>
                  <a:srgbClr val="FFFFFF"/>
                </a:solidFill>
                <a:latin typeface="Arial"/>
                <a:cs typeface="Arial"/>
              </a:rPr>
              <a:t>+</a:t>
            </a:r>
            <a:endParaRPr sz="3729">
              <a:solidFill>
                <a:prstClr val="black"/>
              </a:solidFill>
              <a:latin typeface="Arial"/>
              <a:cs typeface="Arial"/>
            </a:endParaRPr>
          </a:p>
          <a:p>
            <a:pPr marL="123462" marR="385607" defTabSz="1217706"/>
            <a:r>
              <a:rPr sz="3729" spc="-13" dirty="0">
                <a:solidFill>
                  <a:srgbClr val="FFFFFF"/>
                </a:solidFill>
                <a:latin typeface="Arial"/>
                <a:cs typeface="Arial"/>
              </a:rPr>
              <a:t>R</a:t>
            </a:r>
            <a:r>
              <a:rPr sz="3729" dirty="0">
                <a:solidFill>
                  <a:srgbClr val="FFFFFF"/>
                </a:solidFill>
                <a:latin typeface="Arial"/>
                <a:cs typeface="Arial"/>
              </a:rPr>
              <a:t>ele</a:t>
            </a:r>
            <a:r>
              <a:rPr sz="3729" spc="-53" dirty="0">
                <a:solidFill>
                  <a:srgbClr val="FFFFFF"/>
                </a:solidFill>
                <a:latin typeface="Arial"/>
                <a:cs typeface="Arial"/>
              </a:rPr>
              <a:t>v</a:t>
            </a:r>
            <a:r>
              <a:rPr sz="3729" dirty="0">
                <a:solidFill>
                  <a:srgbClr val="FFFFFF"/>
                </a:solidFill>
                <a:latin typeface="Arial"/>
                <a:cs typeface="Arial"/>
              </a:rPr>
              <a:t>an</a:t>
            </a:r>
            <a:r>
              <a:rPr sz="3729" spc="7" dirty="0">
                <a:solidFill>
                  <a:srgbClr val="FFFFFF"/>
                </a:solidFill>
                <a:latin typeface="Arial"/>
                <a:cs typeface="Arial"/>
              </a:rPr>
              <a:t>c</a:t>
            </a:r>
            <a:r>
              <a:rPr sz="3729" dirty="0">
                <a:solidFill>
                  <a:srgbClr val="FFFFFF"/>
                </a:solidFill>
                <a:latin typeface="Arial"/>
                <a:cs typeface="Arial"/>
              </a:rPr>
              <a:t>e  </a:t>
            </a:r>
            <a:r>
              <a:rPr sz="3729" spc="7" dirty="0">
                <a:solidFill>
                  <a:srgbClr val="FFFFFF"/>
                </a:solidFill>
                <a:latin typeface="Arial"/>
                <a:cs typeface="Arial"/>
              </a:rPr>
              <a:t>for</a:t>
            </a:r>
            <a:r>
              <a:rPr sz="3729" spc="-73" dirty="0">
                <a:solidFill>
                  <a:srgbClr val="FFFFFF"/>
                </a:solidFill>
                <a:latin typeface="Arial"/>
                <a:cs typeface="Arial"/>
              </a:rPr>
              <a:t> </a:t>
            </a:r>
            <a:r>
              <a:rPr sz="3729" dirty="0">
                <a:solidFill>
                  <a:srgbClr val="FFFFFF"/>
                </a:solidFill>
                <a:latin typeface="Arial"/>
                <a:cs typeface="Arial"/>
              </a:rPr>
              <a:t>Impact</a:t>
            </a:r>
            <a:endParaRPr sz="3729">
              <a:solidFill>
                <a:prstClr val="black"/>
              </a:solidFill>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50607" y="1"/>
            <a:ext cx="4660227" cy="5857628"/>
          </a:xfrm>
          <a:custGeom>
            <a:avLst/>
            <a:gdLst/>
            <a:ahLst/>
            <a:cxnLst/>
            <a:rect l="l" t="t" r="r" b="b"/>
            <a:pathLst>
              <a:path w="3499484" h="4398645">
                <a:moveTo>
                  <a:pt x="3499104" y="0"/>
                </a:moveTo>
                <a:lnTo>
                  <a:pt x="0" y="0"/>
                </a:lnTo>
                <a:lnTo>
                  <a:pt x="0" y="4398264"/>
                </a:lnTo>
                <a:lnTo>
                  <a:pt x="3499104" y="4398264"/>
                </a:lnTo>
                <a:lnTo>
                  <a:pt x="3499104" y="0"/>
                </a:lnTo>
                <a:close/>
              </a:path>
            </a:pathLst>
          </a:custGeom>
          <a:solidFill>
            <a:srgbClr val="231F23"/>
          </a:solidFill>
        </p:spPr>
        <p:txBody>
          <a:bodyPr wrap="square" lIns="0" tIns="0" rIns="0" bIns="0" rtlCol="0"/>
          <a:lstStyle/>
          <a:p>
            <a:pPr defTabSz="1217706"/>
            <a:endParaRPr sz="2397">
              <a:solidFill>
                <a:prstClr val="black"/>
              </a:solidFill>
              <a:latin typeface="Calibri"/>
            </a:endParaRPr>
          </a:p>
        </p:txBody>
      </p:sp>
      <p:sp>
        <p:nvSpPr>
          <p:cNvPr id="3" name="object 3"/>
          <p:cNvSpPr txBox="1"/>
          <p:nvPr/>
        </p:nvSpPr>
        <p:spPr>
          <a:xfrm>
            <a:off x="7116497" y="3054905"/>
            <a:ext cx="3297083" cy="1863778"/>
          </a:xfrm>
          <a:prstGeom prst="rect">
            <a:avLst/>
          </a:prstGeom>
        </p:spPr>
        <p:txBody>
          <a:bodyPr vert="horz" wrap="square" lIns="0" tIns="18604" rIns="0" bIns="0" rtlCol="0">
            <a:spAutoFit/>
          </a:bodyPr>
          <a:lstStyle/>
          <a:p>
            <a:pPr marL="16913" marR="6765" defTabSz="1217706">
              <a:lnSpc>
                <a:spcPct val="150100"/>
              </a:lnSpc>
              <a:spcBef>
                <a:spcPts val="146"/>
              </a:spcBef>
            </a:pPr>
            <a:r>
              <a:rPr sz="1998" u="heavy" dirty="0">
                <a:solidFill>
                  <a:srgbClr val="FFFFFF"/>
                </a:solidFill>
                <a:uFill>
                  <a:solidFill>
                    <a:srgbClr val="FFFFFF"/>
                  </a:solidFill>
                </a:uFill>
                <a:latin typeface="Arial"/>
                <a:cs typeface="Arial"/>
                <a:hlinkClick r:id="rId2"/>
              </a:rPr>
              <a:t>ryerson.ca/diversity </a:t>
            </a:r>
            <a:r>
              <a:rPr sz="1998" dirty="0">
                <a:solidFill>
                  <a:srgbClr val="FFFFFF"/>
                </a:solidFill>
                <a:latin typeface="Arial"/>
                <a:cs typeface="Arial"/>
              </a:rPr>
              <a:t> </a:t>
            </a:r>
            <a:r>
              <a:rPr sz="1998" u="heavy" dirty="0">
                <a:solidFill>
                  <a:srgbClr val="FFFFFF"/>
                </a:solidFill>
                <a:uFill>
                  <a:solidFill>
                    <a:srgbClr val="FFFFFF"/>
                  </a:solidFill>
                </a:uFill>
                <a:latin typeface="Arial"/>
                <a:cs typeface="Arial"/>
                <a:hlinkClick r:id="rId3"/>
              </a:rPr>
              <a:t>di</a:t>
            </a:r>
            <a:r>
              <a:rPr sz="1998" u="heavy" spc="47" dirty="0">
                <a:solidFill>
                  <a:srgbClr val="FFFFFF"/>
                </a:solidFill>
                <a:uFill>
                  <a:solidFill>
                    <a:srgbClr val="FFFFFF"/>
                  </a:solidFill>
                </a:uFill>
                <a:latin typeface="Arial"/>
                <a:cs typeface="Arial"/>
                <a:hlinkClick r:id="rId3"/>
              </a:rPr>
              <a:t>v</a:t>
            </a:r>
            <a:r>
              <a:rPr sz="1998" u="heavy" spc="7" dirty="0">
                <a:solidFill>
                  <a:srgbClr val="FFFFFF"/>
                </a:solidFill>
                <a:uFill>
                  <a:solidFill>
                    <a:srgbClr val="FFFFFF"/>
                  </a:solidFill>
                </a:uFill>
                <a:latin typeface="Arial"/>
                <a:cs typeface="Arial"/>
                <a:hlinkClick r:id="rId3"/>
              </a:rPr>
              <a:t>er</a:t>
            </a:r>
            <a:r>
              <a:rPr sz="1998" u="heavy" spc="20" dirty="0">
                <a:solidFill>
                  <a:srgbClr val="FFFFFF"/>
                </a:solidFill>
                <a:uFill>
                  <a:solidFill>
                    <a:srgbClr val="FFFFFF"/>
                  </a:solidFill>
                </a:uFill>
                <a:latin typeface="Arial"/>
                <a:cs typeface="Arial"/>
                <a:hlinkClick r:id="rId3"/>
              </a:rPr>
              <a:t>s</a:t>
            </a:r>
            <a:r>
              <a:rPr sz="1998" u="heavy" dirty="0">
                <a:solidFill>
                  <a:srgbClr val="FFFFFF"/>
                </a:solidFill>
                <a:uFill>
                  <a:solidFill>
                    <a:srgbClr val="FFFFFF"/>
                  </a:solidFill>
                </a:uFill>
                <a:latin typeface="Arial"/>
                <a:cs typeface="Arial"/>
                <a:hlinkClick r:id="rId3"/>
              </a:rPr>
              <a:t>i</a:t>
            </a:r>
            <a:r>
              <a:rPr sz="1998" u="heavy" spc="-20" dirty="0">
                <a:solidFill>
                  <a:srgbClr val="FFFFFF"/>
                </a:solidFill>
                <a:uFill>
                  <a:solidFill>
                    <a:srgbClr val="FFFFFF"/>
                  </a:solidFill>
                </a:uFill>
                <a:latin typeface="Arial"/>
                <a:cs typeface="Arial"/>
                <a:hlinkClick r:id="rId3"/>
              </a:rPr>
              <a:t>ty</a:t>
            </a:r>
            <a:r>
              <a:rPr sz="1998" u="heavy" dirty="0">
                <a:solidFill>
                  <a:srgbClr val="FFFFFF"/>
                </a:solidFill>
                <a:uFill>
                  <a:solidFill>
                    <a:srgbClr val="FFFFFF"/>
                  </a:solidFill>
                </a:uFill>
                <a:latin typeface="Arial"/>
                <a:cs typeface="Arial"/>
                <a:hlinkClick r:id="rId3"/>
              </a:rPr>
              <a:t>in</a:t>
            </a:r>
            <a:r>
              <a:rPr sz="1998" u="heavy" spc="20" dirty="0">
                <a:solidFill>
                  <a:srgbClr val="FFFFFF"/>
                </a:solidFill>
                <a:uFill>
                  <a:solidFill>
                    <a:srgbClr val="FFFFFF"/>
                  </a:solidFill>
                </a:uFill>
                <a:latin typeface="Arial"/>
                <a:cs typeface="Arial"/>
                <a:hlinkClick r:id="rId3"/>
              </a:rPr>
              <a:t>s</a:t>
            </a:r>
            <a:r>
              <a:rPr sz="1998" u="heavy" spc="-20" dirty="0">
                <a:solidFill>
                  <a:srgbClr val="FFFFFF"/>
                </a:solidFill>
                <a:uFill>
                  <a:solidFill>
                    <a:srgbClr val="FFFFFF"/>
                  </a:solidFill>
                </a:uFill>
                <a:latin typeface="Arial"/>
                <a:cs typeface="Arial"/>
                <a:hlinkClick r:id="rId3"/>
              </a:rPr>
              <a:t>t</a:t>
            </a:r>
            <a:r>
              <a:rPr sz="1998" u="heavy" dirty="0">
                <a:solidFill>
                  <a:srgbClr val="FFFFFF"/>
                </a:solidFill>
                <a:uFill>
                  <a:solidFill>
                    <a:srgbClr val="FFFFFF"/>
                  </a:solidFill>
                </a:uFill>
                <a:latin typeface="Arial"/>
                <a:cs typeface="Arial"/>
                <a:hlinkClick r:id="rId3"/>
              </a:rPr>
              <a:t>i</a:t>
            </a:r>
            <a:r>
              <a:rPr sz="1998" u="heavy" spc="-20" dirty="0">
                <a:solidFill>
                  <a:srgbClr val="FFFFFF"/>
                </a:solidFill>
                <a:uFill>
                  <a:solidFill>
                    <a:srgbClr val="FFFFFF"/>
                  </a:solidFill>
                </a:uFill>
                <a:latin typeface="Arial"/>
                <a:cs typeface="Arial"/>
                <a:hlinkClick r:id="rId3"/>
              </a:rPr>
              <a:t>t</a:t>
            </a:r>
            <a:r>
              <a:rPr sz="1998" u="heavy" spc="7" dirty="0">
                <a:solidFill>
                  <a:srgbClr val="FFFFFF"/>
                </a:solidFill>
                <a:uFill>
                  <a:solidFill>
                    <a:srgbClr val="FFFFFF"/>
                  </a:solidFill>
                </a:uFill>
                <a:latin typeface="Arial"/>
                <a:cs typeface="Arial"/>
                <a:hlinkClick r:id="rId3"/>
              </a:rPr>
              <a:t>u</a:t>
            </a:r>
            <a:r>
              <a:rPr sz="1998" u="heavy" spc="-20" dirty="0">
                <a:solidFill>
                  <a:srgbClr val="FFFFFF"/>
                </a:solidFill>
                <a:uFill>
                  <a:solidFill>
                    <a:srgbClr val="FFFFFF"/>
                  </a:solidFill>
                </a:uFill>
                <a:latin typeface="Arial"/>
                <a:cs typeface="Arial"/>
                <a:hlinkClick r:id="rId3"/>
              </a:rPr>
              <a:t>t</a:t>
            </a:r>
            <a:r>
              <a:rPr sz="1998" u="heavy" spc="7" dirty="0">
                <a:solidFill>
                  <a:srgbClr val="FFFFFF"/>
                </a:solidFill>
                <a:uFill>
                  <a:solidFill>
                    <a:srgbClr val="FFFFFF"/>
                  </a:solidFill>
                </a:uFill>
                <a:latin typeface="Arial"/>
                <a:cs typeface="Arial"/>
                <a:hlinkClick r:id="rId3"/>
              </a:rPr>
              <a:t>e@r</a:t>
            </a:r>
            <a:r>
              <a:rPr sz="1998" u="heavy" spc="-13" dirty="0">
                <a:solidFill>
                  <a:srgbClr val="FFFFFF"/>
                </a:solidFill>
                <a:uFill>
                  <a:solidFill>
                    <a:srgbClr val="FFFFFF"/>
                  </a:solidFill>
                </a:uFill>
                <a:latin typeface="Arial"/>
                <a:cs typeface="Arial"/>
                <a:hlinkClick r:id="rId3"/>
              </a:rPr>
              <a:t>y</a:t>
            </a:r>
            <a:r>
              <a:rPr sz="1998" u="heavy" spc="7" dirty="0">
                <a:solidFill>
                  <a:srgbClr val="FFFFFF"/>
                </a:solidFill>
                <a:uFill>
                  <a:solidFill>
                    <a:srgbClr val="FFFFFF"/>
                  </a:solidFill>
                </a:uFill>
                <a:latin typeface="Arial"/>
                <a:cs typeface="Arial"/>
                <a:hlinkClick r:id="rId3"/>
              </a:rPr>
              <a:t>er</a:t>
            </a:r>
            <a:r>
              <a:rPr sz="1998" u="heavy" spc="-13" dirty="0">
                <a:solidFill>
                  <a:srgbClr val="FFFFFF"/>
                </a:solidFill>
                <a:uFill>
                  <a:solidFill>
                    <a:srgbClr val="FFFFFF"/>
                  </a:solidFill>
                </a:uFill>
                <a:latin typeface="Arial"/>
                <a:cs typeface="Arial"/>
                <a:hlinkClick r:id="rId3"/>
              </a:rPr>
              <a:t>s</a:t>
            </a:r>
            <a:r>
              <a:rPr sz="1998" u="heavy" spc="7" dirty="0">
                <a:solidFill>
                  <a:srgbClr val="FFFFFF"/>
                </a:solidFill>
                <a:uFill>
                  <a:solidFill>
                    <a:srgbClr val="FFFFFF"/>
                  </a:solidFill>
                </a:uFill>
                <a:latin typeface="Arial"/>
                <a:cs typeface="Arial"/>
                <a:hlinkClick r:id="rId3"/>
              </a:rPr>
              <a:t>on</a:t>
            </a:r>
            <a:r>
              <a:rPr sz="1998" u="heavy" spc="-20" dirty="0">
                <a:solidFill>
                  <a:srgbClr val="FFFFFF"/>
                </a:solidFill>
                <a:uFill>
                  <a:solidFill>
                    <a:srgbClr val="FFFFFF"/>
                  </a:solidFill>
                </a:uFill>
                <a:latin typeface="Arial"/>
                <a:cs typeface="Arial"/>
                <a:hlinkClick r:id="rId3"/>
              </a:rPr>
              <a:t>.</a:t>
            </a:r>
            <a:r>
              <a:rPr sz="1998" u="heavy" spc="-13" dirty="0">
                <a:solidFill>
                  <a:srgbClr val="FFFFFF"/>
                </a:solidFill>
                <a:uFill>
                  <a:solidFill>
                    <a:srgbClr val="FFFFFF"/>
                  </a:solidFill>
                </a:uFill>
                <a:latin typeface="Arial"/>
                <a:cs typeface="Arial"/>
                <a:hlinkClick r:id="rId3"/>
              </a:rPr>
              <a:t>c</a:t>
            </a:r>
            <a:r>
              <a:rPr sz="1998" u="heavy" dirty="0">
                <a:solidFill>
                  <a:srgbClr val="FFFFFF"/>
                </a:solidFill>
                <a:uFill>
                  <a:solidFill>
                    <a:srgbClr val="FFFFFF"/>
                  </a:solidFill>
                </a:uFill>
                <a:latin typeface="Arial"/>
                <a:cs typeface="Arial"/>
                <a:hlinkClick r:id="rId3"/>
              </a:rPr>
              <a:t>a </a:t>
            </a:r>
            <a:r>
              <a:rPr sz="1998" dirty="0">
                <a:solidFill>
                  <a:srgbClr val="FFFFFF"/>
                </a:solidFill>
                <a:latin typeface="Arial"/>
                <a:cs typeface="Arial"/>
              </a:rPr>
              <a:t> </a:t>
            </a:r>
            <a:r>
              <a:rPr sz="1998" u="heavy" dirty="0">
                <a:solidFill>
                  <a:srgbClr val="FFFFFF"/>
                </a:solidFill>
                <a:uFill>
                  <a:solidFill>
                    <a:srgbClr val="FFFFFF"/>
                  </a:solidFill>
                </a:uFill>
                <a:latin typeface="Arial"/>
                <a:cs typeface="Arial"/>
                <a:hlinkClick r:id="rId4"/>
              </a:rPr>
              <a:t>@RyersonDI</a:t>
            </a:r>
            <a:endParaRPr sz="1998">
              <a:solidFill>
                <a:prstClr val="black"/>
              </a:solidFill>
              <a:latin typeface="Arial"/>
              <a:cs typeface="Arial"/>
            </a:endParaRPr>
          </a:p>
          <a:p>
            <a:pPr marL="16913" defTabSz="1217706">
              <a:spcBef>
                <a:spcPts val="1219"/>
              </a:spcBef>
            </a:pPr>
            <a:r>
              <a:rPr sz="1998" dirty="0">
                <a:solidFill>
                  <a:srgbClr val="FFFFFF"/>
                </a:solidFill>
                <a:latin typeface="Arial"/>
                <a:cs typeface="Arial"/>
              </a:rPr>
              <a:t>416-979-5000</a:t>
            </a:r>
            <a:r>
              <a:rPr sz="1998" spc="-53" dirty="0">
                <a:solidFill>
                  <a:srgbClr val="FFFFFF"/>
                </a:solidFill>
                <a:latin typeface="Arial"/>
                <a:cs typeface="Arial"/>
              </a:rPr>
              <a:t> </a:t>
            </a:r>
            <a:r>
              <a:rPr sz="1998" dirty="0">
                <a:solidFill>
                  <a:srgbClr val="FFFFFF"/>
                </a:solidFill>
                <a:latin typeface="Arial"/>
                <a:cs typeface="Arial"/>
              </a:rPr>
              <a:t>x6740</a:t>
            </a:r>
            <a:endParaRPr sz="1998">
              <a:solidFill>
                <a:prstClr val="black"/>
              </a:solidFill>
              <a:latin typeface="Arial"/>
              <a:cs typeface="Arial"/>
            </a:endParaRPr>
          </a:p>
        </p:txBody>
      </p:sp>
      <p:sp>
        <p:nvSpPr>
          <p:cNvPr id="4" name="object 4"/>
          <p:cNvSpPr/>
          <p:nvPr/>
        </p:nvSpPr>
        <p:spPr>
          <a:xfrm>
            <a:off x="6826619" y="1266403"/>
            <a:ext cx="4002162" cy="1526180"/>
          </a:xfrm>
          <a:prstGeom prst="rect">
            <a:avLst/>
          </a:prstGeom>
          <a:blipFill>
            <a:blip r:embed="rId5"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5" name="object 5"/>
          <p:cNvSpPr txBox="1">
            <a:spLocks noGrp="1"/>
          </p:cNvSpPr>
          <p:nvPr>
            <p:ph type="title"/>
          </p:nvPr>
        </p:nvSpPr>
        <p:spPr>
          <a:xfrm>
            <a:off x="1071919" y="2984708"/>
            <a:ext cx="2059091" cy="385961"/>
          </a:xfrm>
          <a:prstGeom prst="rect">
            <a:avLst/>
          </a:prstGeom>
        </p:spPr>
        <p:txBody>
          <a:bodyPr vert="horz" wrap="square" lIns="0" tIns="16912" rIns="0" bIns="0" rtlCol="0">
            <a:spAutoFit/>
          </a:bodyPr>
          <a:lstStyle/>
          <a:p>
            <a:pPr marL="16913">
              <a:spcBef>
                <a:spcPts val="133"/>
              </a:spcBef>
            </a:pPr>
            <a:r>
              <a:rPr sz="2397" spc="-7" dirty="0">
                <a:solidFill>
                  <a:srgbClr val="000000"/>
                </a:solidFill>
              </a:rPr>
              <a:t>Wendy</a:t>
            </a:r>
            <a:r>
              <a:rPr sz="2397" spc="-140" dirty="0">
                <a:solidFill>
                  <a:srgbClr val="000000"/>
                </a:solidFill>
              </a:rPr>
              <a:t> </a:t>
            </a:r>
            <a:r>
              <a:rPr sz="2397" dirty="0">
                <a:solidFill>
                  <a:srgbClr val="000000"/>
                </a:solidFill>
              </a:rPr>
              <a:t>Cukier</a:t>
            </a:r>
            <a:endParaRPr sz="2397"/>
          </a:p>
        </p:txBody>
      </p:sp>
      <p:sp>
        <p:nvSpPr>
          <p:cNvPr id="6" name="object 6"/>
          <p:cNvSpPr txBox="1"/>
          <p:nvPr/>
        </p:nvSpPr>
        <p:spPr>
          <a:xfrm>
            <a:off x="1071918" y="3461574"/>
            <a:ext cx="3270869" cy="1411454"/>
          </a:xfrm>
          <a:prstGeom prst="rect">
            <a:avLst/>
          </a:prstGeom>
        </p:spPr>
        <p:txBody>
          <a:bodyPr vert="horz" wrap="square" lIns="0" tIns="17758" rIns="0" bIns="0" rtlCol="0">
            <a:spAutoFit/>
          </a:bodyPr>
          <a:lstStyle/>
          <a:p>
            <a:pPr marL="16913" defTabSz="1217706">
              <a:spcBef>
                <a:spcPts val="140"/>
              </a:spcBef>
            </a:pPr>
            <a:r>
              <a:rPr sz="2197" i="1" spc="-13" dirty="0">
                <a:solidFill>
                  <a:prstClr val="black"/>
                </a:solidFill>
                <a:latin typeface="Arial"/>
                <a:cs typeface="Arial"/>
              </a:rPr>
              <a:t>Director, </a:t>
            </a:r>
            <a:r>
              <a:rPr sz="2197" i="1" dirty="0">
                <a:solidFill>
                  <a:prstClr val="black"/>
                </a:solidFill>
                <a:latin typeface="Arial"/>
                <a:cs typeface="Arial"/>
              </a:rPr>
              <a:t>Diversity</a:t>
            </a:r>
            <a:r>
              <a:rPr sz="2197" i="1" spc="-120" dirty="0">
                <a:solidFill>
                  <a:prstClr val="black"/>
                </a:solidFill>
                <a:latin typeface="Arial"/>
                <a:cs typeface="Arial"/>
              </a:rPr>
              <a:t> </a:t>
            </a:r>
            <a:r>
              <a:rPr sz="2197" i="1" spc="-7" dirty="0">
                <a:solidFill>
                  <a:prstClr val="black"/>
                </a:solidFill>
                <a:latin typeface="Arial"/>
                <a:cs typeface="Arial"/>
              </a:rPr>
              <a:t>Institute</a:t>
            </a:r>
            <a:endParaRPr sz="2197">
              <a:solidFill>
                <a:prstClr val="black"/>
              </a:solidFill>
              <a:latin typeface="Arial"/>
              <a:cs typeface="Arial"/>
            </a:endParaRPr>
          </a:p>
          <a:p>
            <a:pPr defTabSz="1217706"/>
            <a:endParaRPr sz="2397">
              <a:solidFill>
                <a:prstClr val="black"/>
              </a:solidFill>
              <a:latin typeface="Arial"/>
              <a:cs typeface="Arial"/>
            </a:endParaRPr>
          </a:p>
          <a:p>
            <a:pPr defTabSz="1217706">
              <a:spcBef>
                <a:spcPts val="20"/>
              </a:spcBef>
            </a:pPr>
            <a:endParaRPr sz="2264">
              <a:solidFill>
                <a:prstClr val="black"/>
              </a:solidFill>
              <a:latin typeface="Arial"/>
              <a:cs typeface="Arial"/>
            </a:endParaRPr>
          </a:p>
          <a:p>
            <a:pPr marL="16913" defTabSz="1217706"/>
            <a:r>
              <a:rPr sz="2197" spc="-7" dirty="0">
                <a:solidFill>
                  <a:srgbClr val="252525"/>
                </a:solidFill>
                <a:latin typeface="Arial"/>
                <a:cs typeface="Arial"/>
                <a:hlinkClick r:id="rId6"/>
              </a:rPr>
              <a:t>wcukier@Ryerson.ca</a:t>
            </a:r>
            <a:endParaRPr sz="2197">
              <a:solidFill>
                <a:prstClr val="black"/>
              </a:solidFill>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br>
              <a:rPr lang="nl-NL" sz="3100" dirty="0">
                <a:latin typeface="Garamond" panose="02020404030301010803" pitchFamily="18" charset="0"/>
              </a:rPr>
            </a:br>
            <a:r>
              <a:rPr lang="nl-NL" sz="2900" b="1" dirty="0">
                <a:solidFill>
                  <a:srgbClr val="820000"/>
                </a:solidFill>
                <a:latin typeface="Garamond" panose="02020404030301010803" pitchFamily="18" charset="0"/>
              </a:rPr>
              <a:t>Sarah Morton  </a:t>
            </a:r>
          </a:p>
          <a:p>
            <a:pPr algn="ctr">
              <a:lnSpc>
                <a:spcPct val="134000"/>
              </a:lnSpc>
              <a:spcAft>
                <a:spcPts val="600"/>
              </a:spcAft>
            </a:pPr>
            <a:r>
              <a:rPr lang="en-AU" sz="2500" i="1" dirty="0">
                <a:latin typeface="Garamond" panose="02020404030301010803" pitchFamily="18" charset="0"/>
              </a:rPr>
              <a:t>Director of  Matter of Focus &amp; Honorary Fellow at University of Edinburgh, Scotland</a:t>
            </a:r>
          </a:p>
          <a:p>
            <a:pPr algn="ctr">
              <a:lnSpc>
                <a:spcPct val="134000"/>
              </a:lnSpc>
              <a:spcAft>
                <a:spcPts val="600"/>
              </a:spcAft>
            </a:pP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665333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8E1F8-B172-4BC3-8FD0-884874A3DE2C}"/>
              </a:ext>
            </a:extLst>
          </p:cNvPr>
          <p:cNvSpPr>
            <a:spLocks noGrp="1"/>
          </p:cNvSpPr>
          <p:nvPr>
            <p:ph type="ctrTitle"/>
          </p:nvPr>
        </p:nvSpPr>
        <p:spPr/>
        <p:txBody>
          <a:bodyPr>
            <a:normAutofit/>
          </a:bodyPr>
          <a:lstStyle/>
          <a:p>
            <a:r>
              <a:rPr lang="en-GB" dirty="0"/>
              <a:t>Improving the impact of science: tools and skills</a:t>
            </a:r>
          </a:p>
        </p:txBody>
      </p:sp>
      <p:sp>
        <p:nvSpPr>
          <p:cNvPr id="3" name="Subtitle 2">
            <a:extLst>
              <a:ext uri="{FF2B5EF4-FFF2-40B4-BE49-F238E27FC236}">
                <a16:creationId xmlns:a16="http://schemas.microsoft.com/office/drawing/2014/main" id="{B743B69C-D3F8-45E1-93EA-0FCA88929AAB}"/>
              </a:ext>
            </a:extLst>
          </p:cNvPr>
          <p:cNvSpPr>
            <a:spLocks noGrp="1"/>
          </p:cNvSpPr>
          <p:nvPr>
            <p:ph type="subTitle" idx="1"/>
          </p:nvPr>
        </p:nvSpPr>
        <p:spPr/>
        <p:txBody>
          <a:bodyPr>
            <a:normAutofit fontScale="92500" lnSpcReduction="20000"/>
          </a:bodyPr>
          <a:lstStyle/>
          <a:p>
            <a:r>
              <a:rPr lang="en-US" dirty="0"/>
              <a:t>Taking the challenge of understanding our unique contribution</a:t>
            </a:r>
          </a:p>
          <a:p>
            <a:endParaRPr lang="en-US" dirty="0"/>
          </a:p>
          <a:p>
            <a:r>
              <a:rPr lang="en-US" dirty="0"/>
              <a:t>Dr Sarah Morton, </a:t>
            </a:r>
            <a:br>
              <a:rPr lang="en-US" dirty="0"/>
            </a:br>
            <a:r>
              <a:rPr lang="en-US" dirty="0"/>
              <a:t>Director, Matter of Focus </a:t>
            </a:r>
            <a:br>
              <a:rPr lang="en-US" dirty="0"/>
            </a:br>
            <a:r>
              <a:rPr lang="en-US" dirty="0"/>
              <a:t>and Honorary Fellow, University of Edinburgh</a:t>
            </a:r>
            <a:endParaRPr lang="en-GB" dirty="0"/>
          </a:p>
        </p:txBody>
      </p:sp>
      <p:sp>
        <p:nvSpPr>
          <p:cNvPr id="4" name="Footer Placeholder 3">
            <a:extLst>
              <a:ext uri="{FF2B5EF4-FFF2-40B4-BE49-F238E27FC236}">
                <a16:creationId xmlns:a16="http://schemas.microsoft.com/office/drawing/2014/main" id="{15ED8B92-AA42-4D4B-A716-29B5C69A0937}"/>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D630"/>
                </a:solidFill>
                <a:effectLst/>
                <a:uLnTx/>
                <a:uFillTx/>
                <a:latin typeface="Franca SemiBold" panose="02010003040000000000" pitchFamily="50" charset="0"/>
                <a:ea typeface="+mn-ea"/>
                <a:cs typeface="+mn-cs"/>
              </a:rPr>
              <a:t>© 2021 Matter of Focus®</a:t>
            </a:r>
          </a:p>
        </p:txBody>
      </p:sp>
    </p:spTree>
    <p:extLst>
      <p:ext uri="{BB962C8B-B14F-4D97-AF65-F5344CB8AC3E}">
        <p14:creationId xmlns:p14="http://schemas.microsoft.com/office/powerpoint/2010/main" val="2686696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812310-6993-4A9B-A708-12552FB7BDC4}"/>
              </a:ext>
            </a:extLst>
          </p:cNvPr>
          <p:cNvSpPr>
            <a:spLocks noGrp="1"/>
          </p:cNvSpPr>
          <p:nvPr>
            <p:ph type="title"/>
          </p:nvPr>
        </p:nvSpPr>
        <p:spPr>
          <a:xfrm>
            <a:off x="838200" y="891394"/>
            <a:ext cx="10515600" cy="1325563"/>
          </a:xfrm>
        </p:spPr>
        <p:txBody>
          <a:bodyPr/>
          <a:lstStyle/>
          <a:p>
            <a:r>
              <a:rPr lang="en-US" dirty="0"/>
              <a:t>The starting point</a:t>
            </a:r>
            <a:endParaRPr lang="en-GB" dirty="0"/>
          </a:p>
        </p:txBody>
      </p:sp>
      <p:sp>
        <p:nvSpPr>
          <p:cNvPr id="4" name="Footer Placeholder 3">
            <a:extLst>
              <a:ext uri="{FF2B5EF4-FFF2-40B4-BE49-F238E27FC236}">
                <a16:creationId xmlns:a16="http://schemas.microsoft.com/office/drawing/2014/main" id="{9485E08D-A539-4B03-A096-CFECEF8E758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D304F"/>
                </a:solidFill>
                <a:effectLst/>
                <a:uLnTx/>
                <a:uFillTx/>
                <a:latin typeface="Franca Book" panose="02010003040000000000" pitchFamily="50" charset="0"/>
                <a:ea typeface="+mn-ea"/>
                <a:cs typeface="+mn-cs"/>
              </a:rPr>
              <a:t>© 2021 Matter of Focus®</a:t>
            </a:r>
          </a:p>
        </p:txBody>
      </p:sp>
      <p:pic>
        <p:nvPicPr>
          <p:cNvPr id="7" name="Picture 6" descr="A group of people standing in a room&#10;&#10;Description automatically generated">
            <a:extLst>
              <a:ext uri="{FF2B5EF4-FFF2-40B4-BE49-F238E27FC236}">
                <a16:creationId xmlns:a16="http://schemas.microsoft.com/office/drawing/2014/main" id="{CF98705C-CE8F-4E3A-8060-68FA2FEE4D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80" t="23951"/>
          <a:stretch/>
        </p:blipFill>
        <p:spPr>
          <a:xfrm>
            <a:off x="5525918" y="2335304"/>
            <a:ext cx="5381168" cy="3030689"/>
          </a:xfrm>
          <a:prstGeom prst="rect">
            <a:avLst/>
          </a:prstGeom>
        </p:spPr>
      </p:pic>
      <p:pic>
        <p:nvPicPr>
          <p:cNvPr id="9" name="Picture 8" descr="A group of people sitting posing for the camera&#10;&#10;Description automatically generated">
            <a:extLst>
              <a:ext uri="{FF2B5EF4-FFF2-40B4-BE49-F238E27FC236}">
                <a16:creationId xmlns:a16="http://schemas.microsoft.com/office/drawing/2014/main" id="{77774B9E-4BF2-481B-B222-F01D271804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335304"/>
            <a:ext cx="3948053" cy="2937915"/>
          </a:xfrm>
          <a:prstGeom prst="rect">
            <a:avLst/>
          </a:prstGeom>
        </p:spPr>
      </p:pic>
    </p:spTree>
    <p:extLst>
      <p:ext uri="{BB962C8B-B14F-4D97-AF65-F5344CB8AC3E}">
        <p14:creationId xmlns:p14="http://schemas.microsoft.com/office/powerpoint/2010/main" val="1499523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986B7-5309-4DE4-9DBB-D1DC6E8B7BEB}"/>
              </a:ext>
            </a:extLst>
          </p:cNvPr>
          <p:cNvSpPr>
            <a:spLocks noGrp="1"/>
          </p:cNvSpPr>
          <p:nvPr>
            <p:ph type="title"/>
          </p:nvPr>
        </p:nvSpPr>
        <p:spPr/>
        <p:txBody>
          <a:bodyPr>
            <a:normAutofit fontScale="90000"/>
          </a:bodyPr>
          <a:lstStyle/>
          <a:p>
            <a:r>
              <a:rPr lang="en-US" dirty="0"/>
              <a:t>What do we need to effectively design and implement impact strategies?</a:t>
            </a:r>
            <a:endParaRPr lang="en-GB" dirty="0"/>
          </a:p>
        </p:txBody>
      </p:sp>
    </p:spTree>
    <p:extLst>
      <p:ext uri="{BB962C8B-B14F-4D97-AF65-F5344CB8AC3E}">
        <p14:creationId xmlns:p14="http://schemas.microsoft.com/office/powerpoint/2010/main" val="2631410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0FA8A6-DA8A-448A-8111-4334F8E2B668}"/>
              </a:ext>
            </a:extLst>
          </p:cNvPr>
          <p:cNvSpPr>
            <a:spLocks noGrp="1"/>
          </p:cNvSpPr>
          <p:nvPr>
            <p:ph type="ftr" sz="quarter" idx="3"/>
          </p:nvPr>
        </p:nvSpPr>
        <p:spPr>
          <a:xfrm>
            <a:off x="4038600" y="648001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2018 Matter of Focus®</a:t>
            </a:r>
          </a:p>
        </p:txBody>
      </p:sp>
      <p:sp>
        <p:nvSpPr>
          <p:cNvPr id="16" name="Flowchart: Connector 15">
            <a:extLst>
              <a:ext uri="{FF2B5EF4-FFF2-40B4-BE49-F238E27FC236}">
                <a16:creationId xmlns:a16="http://schemas.microsoft.com/office/drawing/2014/main" id="{76FD2803-E6C6-4C57-9DFF-4276DAB6C1A4}"/>
              </a:ext>
            </a:extLst>
          </p:cNvPr>
          <p:cNvSpPr/>
          <p:nvPr/>
        </p:nvSpPr>
        <p:spPr>
          <a:xfrm>
            <a:off x="5580528" y="380743"/>
            <a:ext cx="3018865" cy="2873062"/>
          </a:xfrm>
          <a:prstGeom prst="flowChartConnector">
            <a:avLst/>
          </a:prstGeom>
          <a:solidFill>
            <a:srgbClr val="FFFFFF"/>
          </a:solidFill>
          <a:ln w="12700" cap="flat" cmpd="sng" algn="ctr">
            <a:solidFill>
              <a:srgbClr val="632EA8">
                <a:shade val="5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9B974239-F87E-462B-914A-4872856EAB5B}"/>
              </a:ext>
            </a:extLst>
          </p:cNvPr>
          <p:cNvSpPr/>
          <p:nvPr/>
        </p:nvSpPr>
        <p:spPr>
          <a:xfrm>
            <a:off x="8009834" y="3274357"/>
            <a:ext cx="2731353" cy="2622562"/>
          </a:xfrm>
          <a:prstGeom prst="flowChartConnector">
            <a:avLst/>
          </a:prstGeom>
          <a:solidFill>
            <a:srgbClr val="FFFFFF"/>
          </a:solidFill>
          <a:ln w="12700" cap="flat" cmpd="sng" algn="ctr">
            <a:solidFill>
              <a:srgbClr val="632EA8">
                <a:shade val="5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88D5D38F-F68F-4B5B-94E5-A201E691381B}"/>
              </a:ext>
            </a:extLst>
          </p:cNvPr>
          <p:cNvSpPr/>
          <p:nvPr/>
        </p:nvSpPr>
        <p:spPr>
          <a:xfrm>
            <a:off x="3778625" y="3240741"/>
            <a:ext cx="2756646" cy="2689795"/>
          </a:xfrm>
          <a:prstGeom prst="flowChartConnector">
            <a:avLst/>
          </a:prstGeom>
          <a:solidFill>
            <a:srgbClr val="FFFFFF"/>
          </a:solidFill>
          <a:ln w="12700" cap="flat" cmpd="sng" algn="ctr">
            <a:solidFill>
              <a:srgbClr val="632EA8">
                <a:shade val="5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982CFD9-459A-412A-A4D2-4087FF1EE964}"/>
              </a:ext>
            </a:extLst>
          </p:cNvPr>
          <p:cNvSpPr txBox="1"/>
          <p:nvPr/>
        </p:nvSpPr>
        <p:spPr>
          <a:xfrm>
            <a:off x="5858939" y="1097944"/>
            <a:ext cx="24961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C304F"/>
                </a:solidFill>
                <a:effectLst/>
                <a:uLnTx/>
                <a:uFillTx/>
                <a:latin typeface="Franca Book" panose="02010003040000000000" pitchFamily="2" charset="0"/>
                <a:ea typeface="+mn-ea"/>
                <a:cs typeface="+mn-cs"/>
              </a:rPr>
              <a:t>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C304F"/>
                </a:solidFill>
                <a:effectLst/>
                <a:uLnTx/>
                <a:uFillTx/>
                <a:latin typeface="Franca Medium" panose="02010003040000000000" pitchFamily="2" charset="0"/>
                <a:ea typeface="+mn-ea"/>
                <a:cs typeface="+mn-cs"/>
              </a:rPr>
              <a:t>Objects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C304F"/>
                </a:solidFill>
                <a:effectLst/>
                <a:uLnTx/>
                <a:uFillTx/>
                <a:latin typeface="Franca Medium" panose="02010003040000000000" pitchFamily="2" charset="0"/>
                <a:ea typeface="+mn-ea"/>
                <a:cs typeface="+mn-cs"/>
              </a:rPr>
              <a:t>Technologies</a:t>
            </a:r>
          </a:p>
        </p:txBody>
      </p:sp>
      <p:sp>
        <p:nvSpPr>
          <p:cNvPr id="20" name="TextBox 19">
            <a:extLst>
              <a:ext uri="{FF2B5EF4-FFF2-40B4-BE49-F238E27FC236}">
                <a16:creationId xmlns:a16="http://schemas.microsoft.com/office/drawing/2014/main" id="{C3C55424-8041-47C0-BA48-8C328545B381}"/>
              </a:ext>
            </a:extLst>
          </p:cNvPr>
          <p:cNvSpPr txBox="1"/>
          <p:nvPr/>
        </p:nvSpPr>
        <p:spPr>
          <a:xfrm>
            <a:off x="4008137" y="3826853"/>
            <a:ext cx="22976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C304F"/>
                </a:solidFill>
                <a:effectLst/>
                <a:uLnTx/>
                <a:uFillTx/>
                <a:latin typeface="Franca Book" panose="02010003040000000000" pitchFamily="2" charset="0"/>
                <a:ea typeface="+mn-ea"/>
                <a:cs typeface="+mn-cs"/>
              </a:rPr>
              <a:t>Meanings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C304F"/>
                </a:solidFill>
                <a:effectLst/>
                <a:uLnTx/>
                <a:uFillTx/>
                <a:latin typeface="Franca Medium" panose="02010003040000000000" pitchFamily="2" charset="0"/>
                <a:ea typeface="+mn-ea"/>
                <a:cs typeface="+mn-cs"/>
              </a:rPr>
              <a:t>Ideas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C304F"/>
                </a:solidFill>
                <a:effectLst/>
                <a:uLnTx/>
                <a:uFillTx/>
                <a:latin typeface="Franca Medium" panose="02010003040000000000" pitchFamily="2" charset="0"/>
                <a:ea typeface="+mn-ea"/>
                <a:cs typeface="+mn-cs"/>
              </a:rPr>
              <a:t>Aspirations</a:t>
            </a:r>
          </a:p>
        </p:txBody>
      </p:sp>
      <p:sp>
        <p:nvSpPr>
          <p:cNvPr id="21" name="TextBox 20">
            <a:extLst>
              <a:ext uri="{FF2B5EF4-FFF2-40B4-BE49-F238E27FC236}">
                <a16:creationId xmlns:a16="http://schemas.microsoft.com/office/drawing/2014/main" id="{D43D05CF-8711-4504-AFDC-9A5CED3FBD22}"/>
              </a:ext>
            </a:extLst>
          </p:cNvPr>
          <p:cNvSpPr txBox="1"/>
          <p:nvPr/>
        </p:nvSpPr>
        <p:spPr>
          <a:xfrm>
            <a:off x="8239345" y="3807340"/>
            <a:ext cx="235654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C304F"/>
                </a:solidFill>
                <a:effectLst/>
                <a:uLnTx/>
                <a:uFillTx/>
                <a:latin typeface="Franca Book" panose="02010003040000000000" pitchFamily="2" charset="0"/>
                <a:ea typeface="+mn-ea"/>
                <a:cs typeface="+mn-cs"/>
              </a:rPr>
              <a:t>Competencies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C304F"/>
                </a:solidFill>
                <a:effectLst/>
                <a:uLnTx/>
                <a:uFillTx/>
                <a:latin typeface="Franca Medium" panose="02010003040000000000" pitchFamily="2" charset="0"/>
                <a:ea typeface="+mn-ea"/>
                <a:cs typeface="+mn-cs"/>
              </a:rPr>
              <a:t> Skills </a:t>
            </a:r>
            <a:br>
              <a:rPr kumimoji="0" lang="en-GB" sz="2400" b="0" i="0" u="none" strike="noStrike" kern="1200" cap="none" spc="0" normalizeH="0" baseline="0" noProof="0">
                <a:ln>
                  <a:noFill/>
                </a:ln>
                <a:solidFill>
                  <a:srgbClr val="2C304F"/>
                </a:solidFill>
                <a:effectLst/>
                <a:uLnTx/>
                <a:uFillTx/>
                <a:latin typeface="Franca Medium" panose="02010003040000000000" pitchFamily="2" charset="0"/>
                <a:ea typeface="+mn-ea"/>
                <a:cs typeface="+mn-cs"/>
              </a:rPr>
            </a:br>
            <a:r>
              <a:rPr kumimoji="0" lang="en-GB" sz="2400" b="0" i="0" u="none" strike="noStrike" kern="1200" cap="none" spc="0" normalizeH="0" baseline="0" noProof="0">
                <a:ln>
                  <a:noFill/>
                </a:ln>
                <a:solidFill>
                  <a:srgbClr val="2C304F"/>
                </a:solidFill>
                <a:effectLst/>
                <a:uLnTx/>
                <a:uFillTx/>
                <a:latin typeface="Franca Medium" panose="02010003040000000000" pitchFamily="2" charset="0"/>
                <a:ea typeface="+mn-ea"/>
                <a:cs typeface="+mn-cs"/>
              </a:rPr>
              <a:t>Know-how  Technique</a:t>
            </a:r>
          </a:p>
        </p:txBody>
      </p:sp>
      <p:cxnSp>
        <p:nvCxnSpPr>
          <p:cNvPr id="22" name="Straight Connector 21">
            <a:extLst>
              <a:ext uri="{FF2B5EF4-FFF2-40B4-BE49-F238E27FC236}">
                <a16:creationId xmlns:a16="http://schemas.microsoft.com/office/drawing/2014/main" id="{ED1E19BB-DFA2-4FBC-96FA-DE7A06548494}"/>
              </a:ext>
            </a:extLst>
          </p:cNvPr>
          <p:cNvCxnSpPr>
            <a:cxnSpLocks/>
            <a:stCxn id="16" idx="3"/>
          </p:cNvCxnSpPr>
          <p:nvPr/>
        </p:nvCxnSpPr>
        <p:spPr>
          <a:xfrm flipH="1">
            <a:off x="5580528" y="2833055"/>
            <a:ext cx="442103" cy="492385"/>
          </a:xfrm>
          <a:prstGeom prst="line">
            <a:avLst/>
          </a:prstGeom>
          <a:noFill/>
          <a:ln w="6350" cap="flat" cmpd="sng" algn="ctr">
            <a:solidFill>
              <a:srgbClr val="632EA8"/>
            </a:solidFill>
            <a:prstDash val="dash"/>
            <a:miter lim="800000"/>
          </a:ln>
          <a:effectLst/>
        </p:spPr>
      </p:cxnSp>
      <p:cxnSp>
        <p:nvCxnSpPr>
          <p:cNvPr id="23" name="Straight Connector 22">
            <a:extLst>
              <a:ext uri="{FF2B5EF4-FFF2-40B4-BE49-F238E27FC236}">
                <a16:creationId xmlns:a16="http://schemas.microsoft.com/office/drawing/2014/main" id="{D2DFBB10-2396-444C-B48F-D4432485D2E4}"/>
              </a:ext>
            </a:extLst>
          </p:cNvPr>
          <p:cNvCxnSpPr>
            <a:cxnSpLocks/>
            <a:stCxn id="18" idx="6"/>
          </p:cNvCxnSpPr>
          <p:nvPr/>
        </p:nvCxnSpPr>
        <p:spPr>
          <a:xfrm>
            <a:off x="6535271" y="4585639"/>
            <a:ext cx="1474563" cy="0"/>
          </a:xfrm>
          <a:prstGeom prst="line">
            <a:avLst/>
          </a:prstGeom>
          <a:noFill/>
          <a:ln w="6350" cap="flat" cmpd="sng" algn="ctr">
            <a:solidFill>
              <a:srgbClr val="632EA8"/>
            </a:solidFill>
            <a:prstDash val="dash"/>
            <a:miter lim="800000"/>
          </a:ln>
          <a:effectLst/>
        </p:spPr>
      </p:cxnSp>
      <p:cxnSp>
        <p:nvCxnSpPr>
          <p:cNvPr id="24" name="Straight Connector 23">
            <a:extLst>
              <a:ext uri="{FF2B5EF4-FFF2-40B4-BE49-F238E27FC236}">
                <a16:creationId xmlns:a16="http://schemas.microsoft.com/office/drawing/2014/main" id="{E58064AC-83EE-4608-9922-0CD7990690A3}"/>
              </a:ext>
            </a:extLst>
          </p:cNvPr>
          <p:cNvCxnSpPr>
            <a:cxnSpLocks/>
            <a:endCxn id="16" idx="5"/>
          </p:cNvCxnSpPr>
          <p:nvPr/>
        </p:nvCxnSpPr>
        <p:spPr>
          <a:xfrm flipH="1" flipV="1">
            <a:off x="8157290" y="2833055"/>
            <a:ext cx="618720" cy="553002"/>
          </a:xfrm>
          <a:prstGeom prst="line">
            <a:avLst/>
          </a:prstGeom>
          <a:noFill/>
          <a:ln w="6350" cap="flat" cmpd="sng" algn="ctr">
            <a:solidFill>
              <a:srgbClr val="632EA8"/>
            </a:solidFill>
            <a:prstDash val="dash"/>
            <a:miter lim="800000"/>
          </a:ln>
          <a:effectLst/>
        </p:spPr>
      </p:cxnSp>
      <p:sp>
        <p:nvSpPr>
          <p:cNvPr id="25" name="TextBox 24">
            <a:extLst>
              <a:ext uri="{FF2B5EF4-FFF2-40B4-BE49-F238E27FC236}">
                <a16:creationId xmlns:a16="http://schemas.microsoft.com/office/drawing/2014/main" id="{27F58514-2028-4057-A9A8-0EFB1BDF9219}"/>
              </a:ext>
            </a:extLst>
          </p:cNvPr>
          <p:cNvSpPr txBox="1"/>
          <p:nvPr/>
        </p:nvSpPr>
        <p:spPr>
          <a:xfrm>
            <a:off x="836648" y="5600230"/>
            <a:ext cx="38967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304F"/>
                </a:solidFill>
                <a:effectLst/>
                <a:uLnTx/>
                <a:uFillTx/>
                <a:latin typeface="Franca Medium" panose="02010003040000000000" pitchFamily="2" charset="0"/>
                <a:ea typeface="+mn-ea"/>
                <a:cs typeface="+mn-cs"/>
              </a:rPr>
              <a:t>After Shove et al (2012)</a:t>
            </a:r>
          </a:p>
        </p:txBody>
      </p:sp>
      <p:sp>
        <p:nvSpPr>
          <p:cNvPr id="26" name="TextBox 25">
            <a:extLst>
              <a:ext uri="{FF2B5EF4-FFF2-40B4-BE49-F238E27FC236}">
                <a16:creationId xmlns:a16="http://schemas.microsoft.com/office/drawing/2014/main" id="{ADF7A092-FE5B-4F75-8CBC-170D3FAFF0D3}"/>
              </a:ext>
            </a:extLst>
          </p:cNvPr>
          <p:cNvSpPr txBox="1"/>
          <p:nvPr/>
        </p:nvSpPr>
        <p:spPr>
          <a:xfrm>
            <a:off x="713491" y="679269"/>
            <a:ext cx="396608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C304F"/>
                </a:solidFill>
                <a:effectLst/>
                <a:uLnTx/>
                <a:uFillTx/>
                <a:latin typeface="Franca Book" panose="02010003040000000000" pitchFamily="2" charset="0"/>
                <a:ea typeface="+mn-ea"/>
                <a:cs typeface="+mn-cs"/>
              </a:rPr>
              <a:t>Three elements of any new practice</a:t>
            </a:r>
          </a:p>
        </p:txBody>
      </p:sp>
    </p:spTree>
    <p:extLst>
      <p:ext uri="{BB962C8B-B14F-4D97-AF65-F5344CB8AC3E}">
        <p14:creationId xmlns:p14="http://schemas.microsoft.com/office/powerpoint/2010/main" val="2005511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37D1DFE8-C86C-4305-AAE5-5C90C8458605}"/>
              </a:ext>
            </a:extLst>
          </p:cNvPr>
          <p:cNvSpPr>
            <a:spLocks noGrp="1" noChangeArrowheads="1"/>
          </p:cNvSpPr>
          <p:nvPr>
            <p:ph type="title"/>
          </p:nvPr>
        </p:nvSpPr>
        <p:spPr bwMode="auto">
          <a:xfrm>
            <a:off x="1377950" y="698818"/>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r>
              <a:rPr lang="en-GB" altLang="en-US" sz="4000" dirty="0">
                <a:latin typeface="Franca Book"/>
              </a:rPr>
              <a:t>Unpicking the concepts</a:t>
            </a:r>
          </a:p>
        </p:txBody>
      </p:sp>
      <p:sp>
        <p:nvSpPr>
          <p:cNvPr id="38915" name="Rectangle 3">
            <a:extLst>
              <a:ext uri="{FF2B5EF4-FFF2-40B4-BE49-F238E27FC236}">
                <a16:creationId xmlns:a16="http://schemas.microsoft.com/office/drawing/2014/main" id="{9DEE5D60-77AB-4719-9EC9-4748AA470356}"/>
              </a:ext>
            </a:extLst>
          </p:cNvPr>
          <p:cNvSpPr>
            <a:spLocks noGrp="1" noChangeArrowheads="1"/>
          </p:cNvSpPr>
          <p:nvPr>
            <p:ph type="body" idx="1"/>
          </p:nvPr>
        </p:nvSpPr>
        <p:spPr bwMode="auto">
          <a:xfrm>
            <a:off x="1686560" y="1745786"/>
            <a:ext cx="8229600" cy="488837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eaLnBrk="1" hangingPunct="1">
              <a:buFont typeface="Wingdings" panose="05000000000000000000" pitchFamily="2" charset="2"/>
              <a:buNone/>
            </a:pPr>
            <a:r>
              <a:rPr lang="en-GB" altLang="en-US" b="1" dirty="0"/>
              <a:t>Research uptake</a:t>
            </a:r>
            <a:r>
              <a:rPr lang="en-GB" altLang="en-US" dirty="0"/>
              <a:t>: </a:t>
            </a:r>
            <a:r>
              <a:rPr lang="en-GB" altLang="en-US" i="1" dirty="0"/>
              <a:t>people are interested in research, read it, talk about it, go to a presentation, event etc..</a:t>
            </a:r>
          </a:p>
          <a:p>
            <a:pPr>
              <a:buNone/>
            </a:pPr>
            <a:endParaRPr lang="en-GB" altLang="en-US" i="1" dirty="0">
              <a:latin typeface="Franca Book"/>
            </a:endParaRPr>
          </a:p>
          <a:p>
            <a:pPr eaLnBrk="1" hangingPunct="1">
              <a:buFont typeface="Wingdings" panose="05000000000000000000" pitchFamily="2" charset="2"/>
              <a:buNone/>
            </a:pPr>
            <a:r>
              <a:rPr lang="en-GB" altLang="en-US" b="1" dirty="0"/>
              <a:t>Research use</a:t>
            </a:r>
            <a:r>
              <a:rPr lang="en-GB" altLang="en-US" dirty="0"/>
              <a:t>: </a:t>
            </a:r>
            <a:r>
              <a:rPr lang="en-GB" altLang="en-US" i="1" dirty="0"/>
              <a:t>people do something with the research, change their view, pass it on to someone else, ‘apply it’ to practice or policy</a:t>
            </a:r>
          </a:p>
          <a:p>
            <a:pPr>
              <a:buNone/>
            </a:pPr>
            <a:endParaRPr lang="en-GB" altLang="en-US" i="1" dirty="0">
              <a:latin typeface="Franca Book"/>
            </a:endParaRPr>
          </a:p>
          <a:p>
            <a:pPr eaLnBrk="1" hangingPunct="1">
              <a:buFont typeface="Wingdings" panose="05000000000000000000" pitchFamily="2" charset="2"/>
              <a:buNone/>
            </a:pPr>
            <a:r>
              <a:rPr lang="en-GB" altLang="en-US" b="1" dirty="0"/>
              <a:t>Research impact</a:t>
            </a:r>
            <a:r>
              <a:rPr lang="en-GB" altLang="en-US" dirty="0"/>
              <a:t>: </a:t>
            </a:r>
            <a:r>
              <a:rPr lang="en-GB" altLang="en-US" i="1" dirty="0"/>
              <a:t>a contribution to change as a result of research use</a:t>
            </a:r>
          </a:p>
        </p:txBody>
      </p:sp>
      <p:sp>
        <p:nvSpPr>
          <p:cNvPr id="38916" name="AutoShape 4">
            <a:extLst>
              <a:ext uri="{FF2B5EF4-FFF2-40B4-BE49-F238E27FC236}">
                <a16:creationId xmlns:a16="http://schemas.microsoft.com/office/drawing/2014/main" id="{B7356E24-615A-465E-9BB9-ED6D2D69EF6B}"/>
              </a:ext>
            </a:extLst>
          </p:cNvPr>
          <p:cNvSpPr>
            <a:spLocks noChangeArrowheads="1"/>
          </p:cNvSpPr>
          <p:nvPr/>
        </p:nvSpPr>
        <p:spPr bwMode="auto">
          <a:xfrm>
            <a:off x="1257300" y="2108200"/>
            <a:ext cx="292100" cy="1320800"/>
          </a:xfrm>
          <a:prstGeom prst="curvedRightArrow">
            <a:avLst>
              <a:gd name="adj1" fmla="val 90435"/>
              <a:gd name="adj2" fmla="val 18087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8917" name="AutoShape 5">
            <a:extLst>
              <a:ext uri="{FF2B5EF4-FFF2-40B4-BE49-F238E27FC236}">
                <a16:creationId xmlns:a16="http://schemas.microsoft.com/office/drawing/2014/main" id="{8B7038FB-8DF0-483B-A2FF-A1D40D62B54E}"/>
              </a:ext>
            </a:extLst>
          </p:cNvPr>
          <p:cNvSpPr>
            <a:spLocks noChangeArrowheads="1"/>
          </p:cNvSpPr>
          <p:nvPr/>
        </p:nvSpPr>
        <p:spPr bwMode="auto">
          <a:xfrm>
            <a:off x="1269071" y="4105198"/>
            <a:ext cx="292100" cy="1320800"/>
          </a:xfrm>
          <a:prstGeom prst="curvedRightArrow">
            <a:avLst>
              <a:gd name="adj1" fmla="val 90435"/>
              <a:gd name="adj2" fmla="val 18087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4D89613F-E5A4-4252-82D2-0C5AE2B5C465}"/>
              </a:ext>
            </a:extLst>
          </p:cNvPr>
          <p:cNvSpPr txBox="1"/>
          <p:nvPr/>
        </p:nvSpPr>
        <p:spPr>
          <a:xfrm>
            <a:off x="7645276" y="6003073"/>
            <a:ext cx="16171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Morton (2015) </a:t>
            </a:r>
          </a:p>
        </p:txBody>
      </p:sp>
      <p:sp>
        <p:nvSpPr>
          <p:cNvPr id="3" name="AutoShape 2">
            <a:extLst>
              <a:ext uri="{FF2B5EF4-FFF2-40B4-BE49-F238E27FC236}">
                <a16:creationId xmlns:a16="http://schemas.microsoft.com/office/drawing/2014/main" id="{4A74010F-7E20-415B-8BEF-A3367E1BB7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1">
            <a:extLst>
              <a:ext uri="{FF2B5EF4-FFF2-40B4-BE49-F238E27FC236}">
                <a16:creationId xmlns:a16="http://schemas.microsoft.com/office/drawing/2014/main" id="{A66361A0-2C74-4A51-BFBE-2176D6235E2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2020 Matter of Focus®</a:t>
            </a:r>
          </a:p>
        </p:txBody>
      </p:sp>
    </p:spTree>
    <p:extLst>
      <p:ext uri="{BB962C8B-B14F-4D97-AF65-F5344CB8AC3E}">
        <p14:creationId xmlns:p14="http://schemas.microsoft.com/office/powerpoint/2010/main" val="674222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F9DA-A6BD-42FD-8FB2-34C894FE2138}"/>
              </a:ext>
            </a:extLst>
          </p:cNvPr>
          <p:cNvSpPr>
            <a:spLocks noGrp="1"/>
          </p:cNvSpPr>
          <p:nvPr>
            <p:ph type="title"/>
          </p:nvPr>
        </p:nvSpPr>
        <p:spPr>
          <a:xfrm>
            <a:off x="838200" y="365125"/>
            <a:ext cx="10515600" cy="1325563"/>
          </a:xfrm>
        </p:spPr>
        <p:txBody>
          <a:bodyPr anchor="ctr">
            <a:normAutofit/>
          </a:bodyPr>
          <a:lstStyle/>
          <a:p>
            <a:r>
              <a:rPr lang="en-US" dirty="0"/>
              <a:t>Thinking about impact</a:t>
            </a:r>
            <a:endParaRPr lang="en-GB" dirty="0"/>
          </a:p>
        </p:txBody>
      </p:sp>
      <p:sp>
        <p:nvSpPr>
          <p:cNvPr id="3" name="Content Placeholder 2">
            <a:extLst>
              <a:ext uri="{FF2B5EF4-FFF2-40B4-BE49-F238E27FC236}">
                <a16:creationId xmlns:a16="http://schemas.microsoft.com/office/drawing/2014/main" id="{C522F3F7-5B8C-4DB2-925B-07FB6DD2F119}"/>
              </a:ext>
            </a:extLst>
          </p:cNvPr>
          <p:cNvSpPr>
            <a:spLocks noGrp="1"/>
          </p:cNvSpPr>
          <p:nvPr>
            <p:ph sz="half" idx="1"/>
          </p:nvPr>
        </p:nvSpPr>
        <p:spPr>
          <a:xfrm>
            <a:off x="838200" y="1825625"/>
            <a:ext cx="5181600" cy="4351338"/>
          </a:xfrm>
        </p:spPr>
        <p:txBody>
          <a:bodyPr>
            <a:normAutofit/>
          </a:bodyPr>
          <a:lstStyle/>
          <a:p>
            <a:pPr marL="108000" indent="0">
              <a:spcAft>
                <a:spcPts val="1200"/>
              </a:spcAft>
              <a:buNone/>
            </a:pPr>
            <a:r>
              <a:rPr lang="en-US" dirty="0"/>
              <a:t>Knowledge from research isn’t taken up and used in a rational-linear way, rather </a:t>
            </a:r>
            <a:r>
              <a:rPr lang="en-US" b="1" dirty="0"/>
              <a:t>people interact with knowledge from their own perspective, experience and context</a:t>
            </a:r>
            <a:endParaRPr lang="en-US" dirty="0"/>
          </a:p>
          <a:p>
            <a:pPr marL="0" indent="0">
              <a:buNone/>
            </a:pPr>
            <a:endParaRPr lang="en-GB" dirty="0"/>
          </a:p>
        </p:txBody>
      </p:sp>
      <p:sp>
        <p:nvSpPr>
          <p:cNvPr id="4" name="Footer Placeholder 3">
            <a:extLst>
              <a:ext uri="{FF2B5EF4-FFF2-40B4-BE49-F238E27FC236}">
                <a16:creationId xmlns:a16="http://schemas.microsoft.com/office/drawing/2014/main" id="{D7C86FB0-A2A6-4C09-9706-5862A15B8B24}"/>
              </a:ext>
            </a:extLst>
          </p:cNvPr>
          <p:cNvSpPr>
            <a:spLocks noGrp="1"/>
          </p:cNvSpPr>
          <p:nvPr>
            <p:ph type="ftr" sz="quarter" idx="10"/>
          </p:nvPr>
        </p:nvSpPr>
        <p:spPr>
          <a:xfrm>
            <a:off x="4038600" y="6480015"/>
            <a:ext cx="411480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2D304F"/>
                </a:solidFill>
                <a:effectLst/>
                <a:uLnTx/>
                <a:uFillTx/>
                <a:latin typeface="Franca Book" panose="02010003040000000000" pitchFamily="50" charset="0"/>
                <a:ea typeface="+mn-ea"/>
                <a:cs typeface="+mn-cs"/>
              </a:rPr>
              <a:t>© 2020 Matter of Focus®</a:t>
            </a:r>
            <a:endParaRPr kumimoji="0" lang="en-GB" sz="1200" b="0" i="0" u="none" strike="noStrike" kern="1200" cap="none" spc="0" normalizeH="0" baseline="0" noProof="0">
              <a:ln>
                <a:noFill/>
              </a:ln>
              <a:solidFill>
                <a:srgbClr val="2D304F"/>
              </a:solidFill>
              <a:effectLst/>
              <a:uLnTx/>
              <a:uFillTx/>
              <a:latin typeface="Franca Book" panose="02010003040000000000" pitchFamily="50" charset="0"/>
              <a:ea typeface="+mn-ea"/>
              <a:cs typeface="+mn-cs"/>
            </a:endParaRPr>
          </a:p>
        </p:txBody>
      </p:sp>
      <p:sp>
        <p:nvSpPr>
          <p:cNvPr id="8" name="TextBox 7">
            <a:extLst>
              <a:ext uri="{FF2B5EF4-FFF2-40B4-BE49-F238E27FC236}">
                <a16:creationId xmlns:a16="http://schemas.microsoft.com/office/drawing/2014/main" id="{A89C2919-6DD0-4FBA-8199-ED82CFFD7CF2}"/>
              </a:ext>
            </a:extLst>
          </p:cNvPr>
          <p:cNvSpPr txBox="1"/>
          <p:nvPr/>
        </p:nvSpPr>
        <p:spPr>
          <a:xfrm>
            <a:off x="685800" y="5002687"/>
            <a:ext cx="493560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Morton, S. (2015). “Progressing research impact assessment: A ‘contributions’ approach’ Research Evaluation. http://rev.oxfordjournals.org/content/24/4/405.full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group of people sitting at a table&#10;&#10;Description automatically generated with medium confidence">
            <a:extLst>
              <a:ext uri="{FF2B5EF4-FFF2-40B4-BE49-F238E27FC236}">
                <a16:creationId xmlns:a16="http://schemas.microsoft.com/office/drawing/2014/main" id="{9606D4D6-8943-4D71-8E86-A12D3FFE41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3320" y="1690688"/>
            <a:ext cx="5024231" cy="3349487"/>
          </a:xfrm>
          <a:prstGeom prst="rect">
            <a:avLst/>
          </a:prstGeom>
        </p:spPr>
      </p:pic>
    </p:spTree>
    <p:extLst>
      <p:ext uri="{BB962C8B-B14F-4D97-AF65-F5344CB8AC3E}">
        <p14:creationId xmlns:p14="http://schemas.microsoft.com/office/powerpoint/2010/main" val="954030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5D89-4238-4A7B-A679-D473C65A6BBE}"/>
              </a:ext>
            </a:extLst>
          </p:cNvPr>
          <p:cNvSpPr>
            <a:spLocks noGrp="1"/>
          </p:cNvSpPr>
          <p:nvPr>
            <p:ph type="title"/>
          </p:nvPr>
        </p:nvSpPr>
        <p:spPr/>
        <p:txBody>
          <a:bodyPr anchor="ctr">
            <a:normAutofit/>
          </a:bodyPr>
          <a:lstStyle/>
          <a:p>
            <a:r>
              <a:rPr lang="en-US" dirty="0"/>
              <a:t>Research use and impact</a:t>
            </a:r>
            <a:endParaRPr lang="en-GB" dirty="0"/>
          </a:p>
        </p:txBody>
      </p:sp>
      <p:sp>
        <p:nvSpPr>
          <p:cNvPr id="5" name="Text Placeholder 4">
            <a:extLst>
              <a:ext uri="{FF2B5EF4-FFF2-40B4-BE49-F238E27FC236}">
                <a16:creationId xmlns:a16="http://schemas.microsoft.com/office/drawing/2014/main" id="{03D9725F-D329-4199-8DD0-A9CF54345F9D}"/>
              </a:ext>
            </a:extLst>
          </p:cNvPr>
          <p:cNvSpPr>
            <a:spLocks noGrp="1"/>
          </p:cNvSpPr>
          <p:nvPr>
            <p:ph type="body" sz="half" idx="2"/>
          </p:nvPr>
        </p:nvSpPr>
        <p:spPr>
          <a:xfrm>
            <a:off x="6197600" y="1600201"/>
            <a:ext cx="4775200" cy="4525963"/>
          </a:xfrm>
        </p:spPr>
        <p:txBody>
          <a:bodyPr/>
          <a:lstStyle/>
          <a:p>
            <a:r>
              <a:rPr lang="en-US" dirty="0"/>
              <a:t>is a </a:t>
            </a:r>
            <a:r>
              <a:rPr lang="en-US" b="1" dirty="0"/>
              <a:t>people-based process</a:t>
            </a:r>
          </a:p>
          <a:p>
            <a:r>
              <a:rPr lang="en-US" dirty="0"/>
              <a:t>Research and knowledge exchange doesn’t directly cause change, - it </a:t>
            </a:r>
            <a:r>
              <a:rPr lang="en-US" b="1" dirty="0"/>
              <a:t>influences and contributes to change </a:t>
            </a:r>
            <a:r>
              <a:rPr lang="en-US" dirty="0"/>
              <a:t>in complex ways</a:t>
            </a:r>
          </a:p>
          <a:p>
            <a:pPr marL="0" indent="0">
              <a:buNone/>
            </a:pPr>
            <a:endParaRPr lang="en-GB" dirty="0"/>
          </a:p>
        </p:txBody>
      </p:sp>
      <p:sp>
        <p:nvSpPr>
          <p:cNvPr id="9" name="Footer Placeholder 4">
            <a:extLst>
              <a:ext uri="{FF2B5EF4-FFF2-40B4-BE49-F238E27FC236}">
                <a16:creationId xmlns:a16="http://schemas.microsoft.com/office/drawing/2014/main" id="{42A6FAC5-5E23-4D75-9EF7-68FBDC05022D}"/>
              </a:ext>
            </a:extLst>
          </p:cNvPr>
          <p:cNvSpPr>
            <a:spLocks noGrp="1"/>
          </p:cNvSpPr>
          <p:nvPr>
            <p:ph type="ftr" sz="quarter" idx="4294967295"/>
          </p:nvPr>
        </p:nvSpPr>
        <p:spPr>
          <a:xfrm>
            <a:off x="0" y="6480175"/>
            <a:ext cx="4114800"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2020 Matter of Focus®</a:t>
            </a:r>
          </a:p>
        </p:txBody>
      </p:sp>
      <p:pic>
        <p:nvPicPr>
          <p:cNvPr id="6" name="Picture 5" descr="A picture containing text, person, indoor&#10;&#10;Description automatically generated">
            <a:extLst>
              <a:ext uri="{FF2B5EF4-FFF2-40B4-BE49-F238E27FC236}">
                <a16:creationId xmlns:a16="http://schemas.microsoft.com/office/drawing/2014/main" id="{F7A376BB-1B32-4A6C-89DD-F0A2DBEF7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48" b="9279"/>
          <a:stretch/>
        </p:blipFill>
        <p:spPr>
          <a:xfrm>
            <a:off x="1091654" y="1529518"/>
            <a:ext cx="4581964" cy="3091070"/>
          </a:xfrm>
          <a:prstGeom prst="rect">
            <a:avLst/>
          </a:prstGeom>
        </p:spPr>
      </p:pic>
    </p:spTree>
    <p:extLst>
      <p:ext uri="{BB962C8B-B14F-4D97-AF65-F5344CB8AC3E}">
        <p14:creationId xmlns:p14="http://schemas.microsoft.com/office/powerpoint/2010/main" val="1068899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br>
              <a:rPr lang="nl-NL" sz="3600" dirty="0">
                <a:latin typeface="Garamond" panose="02020404030301010803" pitchFamily="18" charset="0"/>
              </a:rPr>
            </a:br>
            <a:r>
              <a:rPr lang="nl-NL" sz="2900" b="1" dirty="0">
                <a:solidFill>
                  <a:srgbClr val="820000"/>
                </a:solidFill>
                <a:latin typeface="Garamond" panose="02020404030301010803" pitchFamily="18" charset="0"/>
              </a:rPr>
              <a:t>Wendy</a:t>
            </a:r>
            <a:r>
              <a:rPr lang="nl-NL" sz="3300" b="1" dirty="0">
                <a:solidFill>
                  <a:srgbClr val="820000"/>
                </a:solidFill>
                <a:latin typeface="Garamond" panose="02020404030301010803" pitchFamily="18" charset="0"/>
              </a:rPr>
              <a:t> Cukier  </a:t>
            </a:r>
          </a:p>
          <a:p>
            <a:pPr algn="ctr">
              <a:lnSpc>
                <a:spcPct val="134000"/>
              </a:lnSpc>
              <a:spcAft>
                <a:spcPts val="600"/>
              </a:spcAft>
            </a:pPr>
            <a:r>
              <a:rPr lang="en-AU" sz="2500" i="1" dirty="0">
                <a:latin typeface="Garamond" panose="02020404030301010803" pitchFamily="18" charset="0"/>
              </a:rPr>
              <a:t>Diversity Institute Founder, Academic Director of the Women Entrepreneurship Knowledge Hub and Research Lead of the Future Skills Centre, Canada</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9004-540E-424C-A8EF-23469DE7A83D}"/>
              </a:ext>
            </a:extLst>
          </p:cNvPr>
          <p:cNvSpPr>
            <a:spLocks noGrp="1"/>
          </p:cNvSpPr>
          <p:nvPr>
            <p:ph type="title"/>
          </p:nvPr>
        </p:nvSpPr>
        <p:spPr/>
        <p:txBody>
          <a:bodyPr/>
          <a:lstStyle/>
          <a:p>
            <a:r>
              <a:rPr lang="en-US" dirty="0"/>
              <a:t>Two seminal papers</a:t>
            </a:r>
            <a:endParaRPr lang="en-GB" dirty="0"/>
          </a:p>
        </p:txBody>
      </p:sp>
      <p:sp>
        <p:nvSpPr>
          <p:cNvPr id="3" name="Content Placeholder 2">
            <a:extLst>
              <a:ext uri="{FF2B5EF4-FFF2-40B4-BE49-F238E27FC236}">
                <a16:creationId xmlns:a16="http://schemas.microsoft.com/office/drawing/2014/main" id="{E98E5A71-6229-4421-A4A6-D7CEE2092F26}"/>
              </a:ext>
            </a:extLst>
          </p:cNvPr>
          <p:cNvSpPr>
            <a:spLocks noGrp="1"/>
          </p:cNvSpPr>
          <p:nvPr>
            <p:ph sz="half" idx="1"/>
          </p:nvPr>
        </p:nvSpPr>
        <p:spPr/>
        <p:txBody>
          <a:bodyPr/>
          <a:lstStyle/>
          <a:p>
            <a:pPr marL="0" indent="0">
              <a:buNone/>
            </a:pPr>
            <a:r>
              <a:rPr lang="en-US" dirty="0"/>
              <a:t>Research and policy- it’s not straightforward!</a:t>
            </a:r>
          </a:p>
          <a:p>
            <a:pPr marL="0" indent="0">
              <a:buNone/>
            </a:pPr>
            <a:endParaRPr lang="en-US" dirty="0"/>
          </a:p>
          <a:p>
            <a:pPr marL="0" indent="0">
              <a:buNone/>
            </a:pPr>
            <a:endParaRPr lang="en-GB" dirty="0"/>
          </a:p>
        </p:txBody>
      </p:sp>
      <p:sp>
        <p:nvSpPr>
          <p:cNvPr id="4" name="Content Placeholder 3">
            <a:extLst>
              <a:ext uri="{FF2B5EF4-FFF2-40B4-BE49-F238E27FC236}">
                <a16:creationId xmlns:a16="http://schemas.microsoft.com/office/drawing/2014/main" id="{2A390EE1-FDE9-4D21-B4D6-28B0AF70EF51}"/>
              </a:ext>
            </a:extLst>
          </p:cNvPr>
          <p:cNvSpPr>
            <a:spLocks noGrp="1"/>
          </p:cNvSpPr>
          <p:nvPr>
            <p:ph sz="half" idx="2"/>
          </p:nvPr>
        </p:nvSpPr>
        <p:spPr/>
        <p:txBody>
          <a:bodyPr/>
          <a:lstStyle/>
          <a:p>
            <a:pPr marL="0" indent="0">
              <a:buNone/>
            </a:pPr>
            <a:r>
              <a:rPr lang="en-US" dirty="0"/>
              <a:t>Research and practice – people matter most!</a:t>
            </a:r>
            <a:endParaRPr lang="en-GB" dirty="0"/>
          </a:p>
        </p:txBody>
      </p:sp>
      <p:sp>
        <p:nvSpPr>
          <p:cNvPr id="5" name="Footer Placeholder 4">
            <a:extLst>
              <a:ext uri="{FF2B5EF4-FFF2-40B4-BE49-F238E27FC236}">
                <a16:creationId xmlns:a16="http://schemas.microsoft.com/office/drawing/2014/main" id="{1D950A58-A8A0-48C8-ABB3-05BA6CD38482}"/>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D304F"/>
                </a:solidFill>
                <a:effectLst/>
                <a:uLnTx/>
                <a:uFillTx/>
                <a:latin typeface="Franca Book" panose="02010003040000000000" pitchFamily="50" charset="0"/>
                <a:ea typeface="+mn-ea"/>
                <a:cs typeface="+mn-cs"/>
              </a:rPr>
              <a:t>© 2020 Matter of Focus®</a:t>
            </a:r>
            <a:endParaRPr kumimoji="0" lang="en-GB" sz="1200" b="0" i="0" u="none" strike="noStrike" kern="1200" cap="none" spc="0" normalizeH="0" baseline="0" noProof="0" dirty="0">
              <a:ln>
                <a:noFill/>
              </a:ln>
              <a:solidFill>
                <a:srgbClr val="2D304F"/>
              </a:solidFill>
              <a:effectLst/>
              <a:uLnTx/>
              <a:uFillTx/>
              <a:latin typeface="Franca Book" panose="02010003040000000000" pitchFamily="50" charset="0"/>
              <a:ea typeface="+mn-ea"/>
              <a:cs typeface="+mn-cs"/>
            </a:endParaRPr>
          </a:p>
        </p:txBody>
      </p:sp>
      <p:sp>
        <p:nvSpPr>
          <p:cNvPr id="6" name="Rectangle 5">
            <a:extLst>
              <a:ext uri="{FF2B5EF4-FFF2-40B4-BE49-F238E27FC236}">
                <a16:creationId xmlns:a16="http://schemas.microsoft.com/office/drawing/2014/main" id="{E7954981-DAB6-4737-9327-DC46E0C769FC}"/>
              </a:ext>
            </a:extLst>
          </p:cNvPr>
          <p:cNvSpPr/>
          <p:nvPr/>
        </p:nvSpPr>
        <p:spPr>
          <a:xfrm>
            <a:off x="949187" y="2828477"/>
            <a:ext cx="3309730" cy="3021495"/>
          </a:xfrm>
          <a:prstGeom prst="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Weiss, C., H (1979). "The many meanings of research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utilisation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Public Administration Review 39(5): 426-431.</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0F70841-1F10-4ACE-9B16-2061D87FC24D}"/>
              </a:ext>
            </a:extLst>
          </p:cNvPr>
          <p:cNvSpPr/>
          <p:nvPr/>
        </p:nvSpPr>
        <p:spPr>
          <a:xfrm>
            <a:off x="6172200" y="2828476"/>
            <a:ext cx="3309730" cy="3021495"/>
          </a:xfrm>
          <a:prstGeom prst="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Gabbay</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J. and A. le May (2004). "Evidence based guidelines or collectively constructed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mindlines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Ethnographic study of knowledge management in primary care. BMJ 329. https://www.bmj.com/content/329/7473/1013</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981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204D14-1EF2-441F-A2F3-1172AD5A3EEA}"/>
              </a:ext>
            </a:extLst>
          </p:cNvPr>
          <p:cNvSpPr>
            <a:spLocks noGrp="1"/>
          </p:cNvSpPr>
          <p:nvPr>
            <p:ph type="title"/>
          </p:nvPr>
        </p:nvSpPr>
        <p:spPr/>
        <p:txBody>
          <a:bodyPr/>
          <a:lstStyle/>
          <a:p>
            <a:r>
              <a:rPr lang="en-US" dirty="0"/>
              <a:t>Recent reflections from impact studies</a:t>
            </a:r>
            <a:endParaRPr lang="en-GB" dirty="0"/>
          </a:p>
        </p:txBody>
      </p:sp>
      <p:sp>
        <p:nvSpPr>
          <p:cNvPr id="5" name="Content Placeholder 4">
            <a:extLst>
              <a:ext uri="{FF2B5EF4-FFF2-40B4-BE49-F238E27FC236}">
                <a16:creationId xmlns:a16="http://schemas.microsoft.com/office/drawing/2014/main" id="{74F98634-ED6B-4378-A239-15A17DE6AC82}"/>
              </a:ext>
            </a:extLst>
          </p:cNvPr>
          <p:cNvSpPr>
            <a:spLocks noGrp="1"/>
          </p:cNvSpPr>
          <p:nvPr>
            <p:ph idx="1"/>
          </p:nvPr>
        </p:nvSpPr>
        <p:spPr/>
        <p:txBody>
          <a:bodyPr/>
          <a:lstStyle/>
          <a:p>
            <a:pPr marL="0" indent="0">
              <a:buNone/>
            </a:pPr>
            <a:endParaRPr lang="en-GB" dirty="0"/>
          </a:p>
          <a:p>
            <a:pPr marL="0" indent="0">
              <a:buNone/>
            </a:pPr>
            <a:endParaRPr lang="en-GB" dirty="0"/>
          </a:p>
        </p:txBody>
      </p:sp>
      <p:sp>
        <p:nvSpPr>
          <p:cNvPr id="3" name="Footer Placeholder 2">
            <a:extLst>
              <a:ext uri="{FF2B5EF4-FFF2-40B4-BE49-F238E27FC236}">
                <a16:creationId xmlns:a16="http://schemas.microsoft.com/office/drawing/2014/main" id="{DCCE3E16-4F08-4786-84A9-C7598F54561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D304F"/>
                </a:solidFill>
                <a:effectLst/>
                <a:uLnTx/>
                <a:uFillTx/>
                <a:latin typeface="Franca Book" panose="02010003040000000000" pitchFamily="50" charset="0"/>
                <a:ea typeface="+mn-ea"/>
                <a:cs typeface="+mn-cs"/>
              </a:rPr>
              <a:t>© 2020 Matter of Focus®</a:t>
            </a:r>
            <a:endParaRPr kumimoji="0" lang="en-GB" sz="1200" b="0" i="0" u="none" strike="noStrike" kern="1200" cap="none" spc="0" normalizeH="0" baseline="0" noProof="0" dirty="0">
              <a:ln>
                <a:noFill/>
              </a:ln>
              <a:solidFill>
                <a:srgbClr val="2D304F"/>
              </a:solidFill>
              <a:effectLst/>
              <a:uLnTx/>
              <a:uFillTx/>
              <a:latin typeface="Franca Book" panose="02010003040000000000" pitchFamily="50" charset="0"/>
              <a:ea typeface="+mn-ea"/>
              <a:cs typeface="+mn-cs"/>
            </a:endParaRPr>
          </a:p>
        </p:txBody>
      </p:sp>
      <p:sp>
        <p:nvSpPr>
          <p:cNvPr id="6" name="TextBox 5">
            <a:extLst>
              <a:ext uri="{FF2B5EF4-FFF2-40B4-BE49-F238E27FC236}">
                <a16:creationId xmlns:a16="http://schemas.microsoft.com/office/drawing/2014/main" id="{72B2773C-5554-445F-B1A9-DDD9C1941782}"/>
              </a:ext>
            </a:extLst>
          </p:cNvPr>
          <p:cNvSpPr txBox="1"/>
          <p:nvPr/>
        </p:nvSpPr>
        <p:spPr>
          <a:xfrm>
            <a:off x="674740" y="5665569"/>
            <a:ext cx="1084252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https://blogs.lse.ac.uk/impactofsocialsciences/2020/08/27/assessing-research-impact-a-tale-of-7-impact-studies/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1613DD-5E98-4B27-AF04-E55C70F87997}"/>
              </a:ext>
            </a:extLst>
          </p:cNvPr>
          <p:cNvSpPr txBox="1"/>
          <p:nvPr/>
        </p:nvSpPr>
        <p:spPr>
          <a:xfrm>
            <a:off x="924338" y="1690687"/>
            <a:ext cx="10429461" cy="255454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A4A4A"/>
                </a:solidFill>
                <a:effectLst/>
                <a:uLnTx/>
                <a:uFillTx/>
                <a:latin typeface="Franca Book" panose="02010003040000000000" pitchFamily="50" charset="0"/>
                <a:ea typeface="+mn-ea"/>
                <a:cs typeface="+mn-cs"/>
              </a:rPr>
              <a:t>Have a vision and intention for impact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A4A4A"/>
                </a:solidFill>
                <a:effectLst/>
                <a:uLnTx/>
                <a:uFillTx/>
                <a:latin typeface="Franca Book" panose="02010003040000000000" pitchFamily="50" charset="0"/>
                <a:ea typeface="+mn-ea"/>
                <a:cs typeface="+mn-cs"/>
              </a:rPr>
              <a:t>Involve research users throughout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A4A4A"/>
                </a:solidFill>
                <a:effectLst/>
                <a:uLnTx/>
                <a:uFillTx/>
                <a:latin typeface="Franca Book" panose="02010003040000000000" pitchFamily="50" charset="0"/>
                <a:ea typeface="+mn-ea"/>
                <a:cs typeface="+mn-cs"/>
              </a:rPr>
              <a:t>Take the time and make the effort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A4A4A"/>
                </a:solidFill>
                <a:effectLst/>
                <a:uLnTx/>
                <a:uFillTx/>
                <a:latin typeface="Franca Book" panose="02010003040000000000" pitchFamily="50" charset="0"/>
                <a:ea typeface="+mn-ea"/>
                <a:cs typeface="+mn-cs"/>
              </a:rPr>
              <a:t>Be honest about failure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A4A4A"/>
                </a:solidFill>
                <a:effectLst/>
                <a:uLnTx/>
                <a:uFillTx/>
                <a:latin typeface="Franca Book" panose="02010003040000000000" pitchFamily="50" charset="0"/>
                <a:ea typeface="+mn-ea"/>
                <a:cs typeface="+mn-cs"/>
              </a:rPr>
              <a:t>Collect data and feedback as you go</a:t>
            </a:r>
            <a:endParaRPr kumimoji="0" lang="en-GB" sz="3200" b="0" i="0" u="none" strike="noStrike" kern="1200" cap="none" spc="0" normalizeH="0" baseline="0" noProof="0" dirty="0">
              <a:ln>
                <a:noFill/>
              </a:ln>
              <a:solidFill>
                <a:prstClr val="black"/>
              </a:solidFill>
              <a:effectLst/>
              <a:uLnTx/>
              <a:uFillTx/>
              <a:latin typeface="Franca Book" panose="02010003040000000000" pitchFamily="50" charset="0"/>
              <a:ea typeface="+mn-ea"/>
              <a:cs typeface="+mn-cs"/>
            </a:endParaRPr>
          </a:p>
        </p:txBody>
      </p:sp>
    </p:spTree>
    <p:extLst>
      <p:ext uri="{BB962C8B-B14F-4D97-AF65-F5344CB8AC3E}">
        <p14:creationId xmlns:p14="http://schemas.microsoft.com/office/powerpoint/2010/main" val="2587118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466B-EC10-4F32-92D5-252DD957DDFC}"/>
              </a:ext>
            </a:extLst>
          </p:cNvPr>
          <p:cNvSpPr>
            <a:spLocks noGrp="1"/>
          </p:cNvSpPr>
          <p:nvPr>
            <p:ph type="title"/>
          </p:nvPr>
        </p:nvSpPr>
        <p:spPr>
          <a:xfrm>
            <a:off x="396831" y="340362"/>
            <a:ext cx="10515600" cy="701675"/>
          </a:xfrm>
        </p:spPr>
        <p:txBody>
          <a:bodyPr>
            <a:normAutofit/>
          </a:bodyPr>
          <a:lstStyle/>
          <a:p>
            <a:pPr algn="ctr"/>
            <a:r>
              <a:rPr lang="en-GB" dirty="0"/>
              <a:t>U</a:t>
            </a:r>
            <a:r>
              <a:rPr lang="en-GB" sz="4000" dirty="0"/>
              <a:t>nderstanding cause and effect</a:t>
            </a:r>
            <a:endParaRPr lang="en-GB" dirty="0"/>
          </a:p>
        </p:txBody>
      </p:sp>
      <p:pic>
        <p:nvPicPr>
          <p:cNvPr id="4" name="Content Placeholder 3" descr="Diagram&#10;&#10;Description automatically generated">
            <a:extLst>
              <a:ext uri="{FF2B5EF4-FFF2-40B4-BE49-F238E27FC236}">
                <a16:creationId xmlns:a16="http://schemas.microsoft.com/office/drawing/2014/main" id="{217C6780-8A86-4185-B32E-8C71B91CD8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8408" y="1441434"/>
            <a:ext cx="8956631" cy="5038105"/>
          </a:xfrm>
          <a:prstGeom prst="rect">
            <a:avLst/>
          </a:prstGeom>
        </p:spPr>
      </p:pic>
    </p:spTree>
    <p:extLst>
      <p:ext uri="{BB962C8B-B14F-4D97-AF65-F5344CB8AC3E}">
        <p14:creationId xmlns:p14="http://schemas.microsoft.com/office/powerpoint/2010/main" val="3016415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5EEF-4712-43BF-9803-C333BB58C603}"/>
              </a:ext>
            </a:extLst>
          </p:cNvPr>
          <p:cNvSpPr>
            <a:spLocks noGrp="1"/>
          </p:cNvSpPr>
          <p:nvPr>
            <p:ph type="title"/>
          </p:nvPr>
        </p:nvSpPr>
        <p:spPr/>
        <p:txBody>
          <a:bodyPr/>
          <a:lstStyle/>
          <a:p>
            <a:r>
              <a:rPr lang="en-US" dirty="0">
                <a:cs typeface="Calibri Light"/>
              </a:rPr>
              <a:t>Competencies and skills</a:t>
            </a:r>
            <a:endParaRPr lang="en-GB" dirty="0"/>
          </a:p>
        </p:txBody>
      </p:sp>
      <p:graphicFrame>
        <p:nvGraphicFramePr>
          <p:cNvPr id="41" name="Content Placeholder 5">
            <a:extLst>
              <a:ext uri="{FF2B5EF4-FFF2-40B4-BE49-F238E27FC236}">
                <a16:creationId xmlns:a16="http://schemas.microsoft.com/office/drawing/2014/main" id="{F5265F1F-C06B-435C-8A9A-DA1BDC34BB3C}"/>
              </a:ext>
            </a:extLst>
          </p:cNvPr>
          <p:cNvGraphicFramePr>
            <a:graphicFrameLocks/>
          </p:cNvGraphicFramePr>
          <p:nvPr>
            <p:extLst/>
          </p:nvPr>
        </p:nvGraphicFramePr>
        <p:xfrm>
          <a:off x="838200" y="180574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2" name="Group 41">
            <a:extLst>
              <a:ext uri="{FF2B5EF4-FFF2-40B4-BE49-F238E27FC236}">
                <a16:creationId xmlns:a16="http://schemas.microsoft.com/office/drawing/2014/main" id="{DEFF6FCB-5ED7-4E29-AF84-9AA2AC438C95}"/>
              </a:ext>
            </a:extLst>
          </p:cNvPr>
          <p:cNvGrpSpPr/>
          <p:nvPr/>
        </p:nvGrpSpPr>
        <p:grpSpPr>
          <a:xfrm>
            <a:off x="8203352" y="1850223"/>
            <a:ext cx="1674223" cy="1674223"/>
            <a:chOff x="8203352" y="1919796"/>
            <a:chExt cx="1674223" cy="1674223"/>
          </a:xfrm>
        </p:grpSpPr>
        <p:sp>
          <p:nvSpPr>
            <p:cNvPr id="43" name="Oval 42">
              <a:extLst>
                <a:ext uri="{FF2B5EF4-FFF2-40B4-BE49-F238E27FC236}">
                  <a16:creationId xmlns:a16="http://schemas.microsoft.com/office/drawing/2014/main" id="{4FA91490-071D-4359-A1D9-A2FE8A6BD659}"/>
                </a:ext>
              </a:extLst>
            </p:cNvPr>
            <p:cNvSpPr/>
            <p:nvPr/>
          </p:nvSpPr>
          <p:spPr>
            <a:xfrm>
              <a:off x="8203352" y="1919796"/>
              <a:ext cx="1674223" cy="1674223"/>
            </a:xfrm>
            <a:prstGeom prst="ellipse">
              <a:avLst/>
            </a:prstGeom>
            <a:solidFill>
              <a:srgbClr val="2B93D6">
                <a:lumMod val="20000"/>
                <a:lumOff val="80000"/>
              </a:srgbClr>
            </a:solidFill>
            <a:ln w="12700" cap="flat" cmpd="sng" algn="ctr">
              <a:solidFill>
                <a:srgbClr val="2B93D6">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C253EA62-952A-49A4-A085-1ECE46E73354}"/>
                </a:ext>
              </a:extLst>
            </p:cNvPr>
            <p:cNvPicPr>
              <a:picLocks noChangeAspect="1"/>
            </p:cNvPicPr>
            <p:nvPr/>
          </p:nvPicPr>
          <p:blipFill>
            <a:blip r:embed="rId7"/>
            <a:stretch>
              <a:fillRect/>
            </a:stretch>
          </p:blipFill>
          <p:spPr>
            <a:xfrm flipH="1">
              <a:off x="8772186" y="2448559"/>
              <a:ext cx="593766" cy="593766"/>
            </a:xfrm>
            <a:prstGeom prst="rect">
              <a:avLst/>
            </a:prstGeom>
          </p:spPr>
        </p:pic>
      </p:grpSp>
      <p:grpSp>
        <p:nvGrpSpPr>
          <p:cNvPr id="45" name="Group 44">
            <a:extLst>
              <a:ext uri="{FF2B5EF4-FFF2-40B4-BE49-F238E27FC236}">
                <a16:creationId xmlns:a16="http://schemas.microsoft.com/office/drawing/2014/main" id="{60363ADE-C197-4520-8855-F8244D4ADB6F}"/>
              </a:ext>
            </a:extLst>
          </p:cNvPr>
          <p:cNvGrpSpPr/>
          <p:nvPr/>
        </p:nvGrpSpPr>
        <p:grpSpPr>
          <a:xfrm>
            <a:off x="4421777" y="1886923"/>
            <a:ext cx="1674223" cy="1674223"/>
            <a:chOff x="4421777" y="1956496"/>
            <a:chExt cx="1674223" cy="1674223"/>
          </a:xfrm>
        </p:grpSpPr>
        <p:sp>
          <p:nvSpPr>
            <p:cNvPr id="46" name="Oval 45">
              <a:extLst>
                <a:ext uri="{FF2B5EF4-FFF2-40B4-BE49-F238E27FC236}">
                  <a16:creationId xmlns:a16="http://schemas.microsoft.com/office/drawing/2014/main" id="{DAE68E3B-A7CA-4AE5-8ECC-E2BB539A4C3F}"/>
                </a:ext>
              </a:extLst>
            </p:cNvPr>
            <p:cNvSpPr/>
            <p:nvPr/>
          </p:nvSpPr>
          <p:spPr>
            <a:xfrm>
              <a:off x="4421777" y="1956496"/>
              <a:ext cx="1674223" cy="1674223"/>
            </a:xfrm>
            <a:prstGeom prst="ellipse">
              <a:avLst/>
            </a:prstGeom>
            <a:solidFill>
              <a:srgbClr val="FFD630">
                <a:lumMod val="20000"/>
                <a:lumOff val="80000"/>
              </a:srgbClr>
            </a:solidFill>
            <a:ln w="12700" cap="flat" cmpd="sng" algn="ctr">
              <a:solidFill>
                <a:srgbClr val="FFD630">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3ABA641D-0EED-4EC6-A02C-578842D393DC}"/>
                </a:ext>
              </a:extLst>
            </p:cNvPr>
            <p:cNvPicPr>
              <a:picLocks noChangeAspect="1"/>
            </p:cNvPicPr>
            <p:nvPr/>
          </p:nvPicPr>
          <p:blipFill>
            <a:blip r:embed="rId8"/>
            <a:stretch>
              <a:fillRect/>
            </a:stretch>
          </p:blipFill>
          <p:spPr>
            <a:xfrm>
              <a:off x="4924450" y="2323896"/>
              <a:ext cx="777231" cy="777231"/>
            </a:xfrm>
            <a:prstGeom prst="rect">
              <a:avLst/>
            </a:prstGeom>
          </p:spPr>
        </p:pic>
      </p:grpSp>
      <p:grpSp>
        <p:nvGrpSpPr>
          <p:cNvPr id="48" name="Group 47">
            <a:extLst>
              <a:ext uri="{FF2B5EF4-FFF2-40B4-BE49-F238E27FC236}">
                <a16:creationId xmlns:a16="http://schemas.microsoft.com/office/drawing/2014/main" id="{378ADE15-1ACC-4E6E-84E8-0A60E2523BB3}"/>
              </a:ext>
            </a:extLst>
          </p:cNvPr>
          <p:cNvGrpSpPr/>
          <p:nvPr/>
        </p:nvGrpSpPr>
        <p:grpSpPr>
          <a:xfrm>
            <a:off x="838200" y="1815535"/>
            <a:ext cx="1674223" cy="1674223"/>
            <a:chOff x="838200" y="1885108"/>
            <a:chExt cx="1674223" cy="1674223"/>
          </a:xfrm>
        </p:grpSpPr>
        <p:sp>
          <p:nvSpPr>
            <p:cNvPr id="49" name="Oval 48">
              <a:extLst>
                <a:ext uri="{FF2B5EF4-FFF2-40B4-BE49-F238E27FC236}">
                  <a16:creationId xmlns:a16="http://schemas.microsoft.com/office/drawing/2014/main" id="{7E002AEB-5519-4D37-8144-38DED95711C8}"/>
                </a:ext>
              </a:extLst>
            </p:cNvPr>
            <p:cNvSpPr/>
            <p:nvPr/>
          </p:nvSpPr>
          <p:spPr>
            <a:xfrm>
              <a:off x="838200" y="1885108"/>
              <a:ext cx="1674223" cy="1674223"/>
            </a:xfrm>
            <a:prstGeom prst="ellipse">
              <a:avLst/>
            </a:prstGeom>
            <a:solidFill>
              <a:srgbClr val="632EA8">
                <a:lumMod val="20000"/>
                <a:lumOff val="80000"/>
              </a:srgbClr>
            </a:solidFill>
            <a:ln w="12700" cap="flat" cmpd="sng" algn="ctr">
              <a:solidFill>
                <a:srgbClr val="632EA8">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0" name="Picture 49">
              <a:extLst>
                <a:ext uri="{FF2B5EF4-FFF2-40B4-BE49-F238E27FC236}">
                  <a16:creationId xmlns:a16="http://schemas.microsoft.com/office/drawing/2014/main" id="{90A660AA-BF65-481B-933D-05C03435DA28}"/>
                </a:ext>
              </a:extLst>
            </p:cNvPr>
            <p:cNvPicPr>
              <a:picLocks noChangeAspect="1"/>
            </p:cNvPicPr>
            <p:nvPr/>
          </p:nvPicPr>
          <p:blipFill>
            <a:blip r:embed="rId9"/>
            <a:stretch>
              <a:fillRect/>
            </a:stretch>
          </p:blipFill>
          <p:spPr>
            <a:xfrm>
              <a:off x="1351697" y="2367877"/>
              <a:ext cx="706574" cy="739547"/>
            </a:xfrm>
            <a:prstGeom prst="rect">
              <a:avLst/>
            </a:prstGeom>
          </p:spPr>
        </p:pic>
      </p:grpSp>
      <p:sp>
        <p:nvSpPr>
          <p:cNvPr id="51" name="Date Placeholder 9">
            <a:extLst>
              <a:ext uri="{FF2B5EF4-FFF2-40B4-BE49-F238E27FC236}">
                <a16:creationId xmlns:a16="http://schemas.microsoft.com/office/drawing/2014/main" id="{48D12E14-4C36-4CDB-B3D5-B9E9502516EA}"/>
              </a:ext>
            </a:extLst>
          </p:cNvPr>
          <p:cNvSpPr txBox="1">
            <a:spLocks/>
          </p:cNvSpPr>
          <p:nvPr/>
        </p:nvSpPr>
        <p:spPr>
          <a:xfrm>
            <a:off x="9427666" y="6467565"/>
            <a:ext cx="1374648" cy="365125"/>
          </a:xfrm>
          <a:prstGeom prst="rect">
            <a:avLst/>
          </a:prstGeom>
        </p:spPr>
        <p:txBody>
          <a:bodyPr/>
          <a:lstStyle>
            <a:defPPr>
              <a:defRPr lang="en-US"/>
            </a:defPPr>
            <a:lvl1pPr marL="0" algn="l" defTabSz="914400" rtl="0" eaLnBrk="1" latinLnBrk="0" hangingPunct="1">
              <a:defRPr sz="1400" kern="1200">
                <a:solidFill>
                  <a:srgbClr val="632EA8"/>
                </a:solidFill>
                <a:latin typeface="Franca ExtraBold" panose="0201000304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2EA8"/>
              </a:solidFill>
              <a:effectLst/>
              <a:uLnTx/>
              <a:uFillTx/>
              <a:latin typeface="Franca ExtraBold" panose="02010003040000000000" pitchFamily="50" charset="0"/>
              <a:ea typeface="+mn-ea"/>
              <a:cs typeface="+mn-cs"/>
            </a:endParaRPr>
          </a:p>
        </p:txBody>
      </p:sp>
      <p:sp>
        <p:nvSpPr>
          <p:cNvPr id="52" name="Slide Number Placeholder 13">
            <a:extLst>
              <a:ext uri="{FF2B5EF4-FFF2-40B4-BE49-F238E27FC236}">
                <a16:creationId xmlns:a16="http://schemas.microsoft.com/office/drawing/2014/main" id="{D2683578-31CD-4E58-87C9-8946E8E5419E}"/>
              </a:ext>
            </a:extLst>
          </p:cNvPr>
          <p:cNvSpPr txBox="1">
            <a:spLocks/>
          </p:cNvSpPr>
          <p:nvPr/>
        </p:nvSpPr>
        <p:spPr>
          <a:xfrm>
            <a:off x="10960810" y="6469414"/>
            <a:ext cx="11308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C304F"/>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C2E38722-0057-4CC2-AFE0-2BB9033329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2021 Matter of Focus®</a:t>
            </a:r>
          </a:p>
        </p:txBody>
      </p:sp>
    </p:spTree>
    <p:extLst>
      <p:ext uri="{BB962C8B-B14F-4D97-AF65-F5344CB8AC3E}">
        <p14:creationId xmlns:p14="http://schemas.microsoft.com/office/powerpoint/2010/main" val="2826099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F6D701-6C1D-42E1-82F9-C25C1196F30B}"/>
              </a:ext>
            </a:extLst>
          </p:cNvPr>
          <p:cNvSpPr>
            <a:spLocks noGrp="1"/>
          </p:cNvSpPr>
          <p:nvPr>
            <p:ph type="ftr" sz="quarter" idx="3"/>
          </p:nvPr>
        </p:nvSpPr>
        <p:spPr>
          <a:xfrm>
            <a:off x="4038600" y="648001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2021 Matter of Focus®</a:t>
            </a:r>
          </a:p>
        </p:txBody>
      </p:sp>
      <p:sp>
        <p:nvSpPr>
          <p:cNvPr id="4" name="Title 1">
            <a:extLst>
              <a:ext uri="{FF2B5EF4-FFF2-40B4-BE49-F238E27FC236}">
                <a16:creationId xmlns:a16="http://schemas.microsoft.com/office/drawing/2014/main" id="{9CF32C94-9BA1-47A9-B794-A33AE02D09C2}"/>
              </a:ext>
            </a:extLst>
          </p:cNvPr>
          <p:cNvSpPr txBox="1">
            <a:spLocks/>
          </p:cNvSpPr>
          <p:nvPr/>
        </p:nvSpPr>
        <p:spPr>
          <a:xfrm>
            <a:off x="650430" y="43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2D304F"/>
                </a:solidFill>
                <a:latin typeface="Franca Book" panose="0201000304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D304F"/>
                </a:solidFill>
                <a:effectLst/>
                <a:uLnTx/>
                <a:uFillTx/>
                <a:latin typeface="Franca Book" panose="02010003040000000000" pitchFamily="50" charset="0"/>
                <a:ea typeface="+mj-ea"/>
                <a:cs typeface="Calibri Light"/>
              </a:rPr>
              <a:t>The right materials</a:t>
            </a:r>
            <a:endParaRPr kumimoji="0" lang="en-US" sz="4000" b="1" i="0" u="none" strike="noStrike" kern="1200" cap="none" spc="0" normalizeH="0" baseline="0" noProof="0" dirty="0">
              <a:ln>
                <a:noFill/>
              </a:ln>
              <a:solidFill>
                <a:srgbClr val="2D304F"/>
              </a:solidFill>
              <a:effectLst/>
              <a:uLnTx/>
              <a:uFillTx/>
              <a:latin typeface="Franca Book" panose="02010003040000000000" pitchFamily="50" charset="0"/>
              <a:ea typeface="+mj-ea"/>
              <a:cs typeface="+mj-cs"/>
            </a:endParaRPr>
          </a:p>
        </p:txBody>
      </p:sp>
      <p:sp>
        <p:nvSpPr>
          <p:cNvPr id="5" name="Oval 4">
            <a:extLst>
              <a:ext uri="{FF2B5EF4-FFF2-40B4-BE49-F238E27FC236}">
                <a16:creationId xmlns:a16="http://schemas.microsoft.com/office/drawing/2014/main" id="{4D27640F-1B77-4D06-AF40-82F6689296AF}"/>
              </a:ext>
            </a:extLst>
          </p:cNvPr>
          <p:cNvSpPr/>
          <p:nvPr/>
        </p:nvSpPr>
        <p:spPr>
          <a:xfrm>
            <a:off x="807780" y="2001094"/>
            <a:ext cx="1674223" cy="1674223"/>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5887A6D9-54F5-473B-AADC-C43B00C86CC4}"/>
              </a:ext>
            </a:extLst>
          </p:cNvPr>
          <p:cNvSpPr/>
          <p:nvPr/>
        </p:nvSpPr>
        <p:spPr>
          <a:xfrm>
            <a:off x="2993258" y="2025203"/>
            <a:ext cx="1674223" cy="1674223"/>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091A3F7-B0F8-4F45-A637-30396619482D}"/>
              </a:ext>
            </a:extLst>
          </p:cNvPr>
          <p:cNvSpPr/>
          <p:nvPr/>
        </p:nvSpPr>
        <p:spPr>
          <a:xfrm>
            <a:off x="5211864" y="2025203"/>
            <a:ext cx="1674223" cy="1674223"/>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9FF6DAF-4F2E-42C4-B9EC-23F618D91AF1}"/>
              </a:ext>
            </a:extLst>
          </p:cNvPr>
          <p:cNvSpPr/>
          <p:nvPr/>
        </p:nvSpPr>
        <p:spPr>
          <a:xfrm>
            <a:off x="7427196" y="2025203"/>
            <a:ext cx="1674223" cy="1674223"/>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3960329-BE1B-4105-923C-D51E91FAE8CF}"/>
              </a:ext>
            </a:extLst>
          </p:cNvPr>
          <p:cNvPicPr>
            <a:picLocks noChangeAspect="1"/>
          </p:cNvPicPr>
          <p:nvPr/>
        </p:nvPicPr>
        <p:blipFill>
          <a:blip r:embed="rId2"/>
          <a:stretch>
            <a:fillRect/>
          </a:stretch>
        </p:blipFill>
        <p:spPr>
          <a:xfrm flipH="1">
            <a:off x="1415522" y="2540237"/>
            <a:ext cx="435159" cy="593767"/>
          </a:xfrm>
          <a:prstGeom prst="rect">
            <a:avLst/>
          </a:prstGeom>
        </p:spPr>
      </p:pic>
      <p:pic>
        <p:nvPicPr>
          <p:cNvPr id="10" name="Picture 9">
            <a:extLst>
              <a:ext uri="{FF2B5EF4-FFF2-40B4-BE49-F238E27FC236}">
                <a16:creationId xmlns:a16="http://schemas.microsoft.com/office/drawing/2014/main" id="{E154DAD1-FDA6-4642-9A3A-4389367BE371}"/>
              </a:ext>
            </a:extLst>
          </p:cNvPr>
          <p:cNvPicPr>
            <a:picLocks noChangeAspect="1"/>
          </p:cNvPicPr>
          <p:nvPr/>
        </p:nvPicPr>
        <p:blipFill>
          <a:blip r:embed="rId3"/>
          <a:stretch>
            <a:fillRect/>
          </a:stretch>
        </p:blipFill>
        <p:spPr>
          <a:xfrm flipH="1">
            <a:off x="3392752" y="2545631"/>
            <a:ext cx="845914" cy="544964"/>
          </a:xfrm>
          <a:prstGeom prst="rect">
            <a:avLst/>
          </a:prstGeom>
        </p:spPr>
      </p:pic>
      <p:pic>
        <p:nvPicPr>
          <p:cNvPr id="11" name="Picture 10">
            <a:extLst>
              <a:ext uri="{FF2B5EF4-FFF2-40B4-BE49-F238E27FC236}">
                <a16:creationId xmlns:a16="http://schemas.microsoft.com/office/drawing/2014/main" id="{DFAF48B9-9153-4647-820E-2330E436756D}"/>
              </a:ext>
            </a:extLst>
          </p:cNvPr>
          <p:cNvPicPr>
            <a:picLocks noChangeAspect="1"/>
          </p:cNvPicPr>
          <p:nvPr/>
        </p:nvPicPr>
        <p:blipFill>
          <a:blip r:embed="rId4"/>
          <a:stretch>
            <a:fillRect/>
          </a:stretch>
        </p:blipFill>
        <p:spPr>
          <a:xfrm flipH="1">
            <a:off x="5754124" y="2591572"/>
            <a:ext cx="589700" cy="589700"/>
          </a:xfrm>
          <a:prstGeom prst="rect">
            <a:avLst/>
          </a:prstGeom>
        </p:spPr>
      </p:pic>
      <p:pic>
        <p:nvPicPr>
          <p:cNvPr id="12" name="Picture 11">
            <a:extLst>
              <a:ext uri="{FF2B5EF4-FFF2-40B4-BE49-F238E27FC236}">
                <a16:creationId xmlns:a16="http://schemas.microsoft.com/office/drawing/2014/main" id="{633ED6B9-1773-4180-AAB4-0BDA4B53F06A}"/>
              </a:ext>
            </a:extLst>
          </p:cNvPr>
          <p:cNvPicPr>
            <a:picLocks noChangeAspect="1"/>
          </p:cNvPicPr>
          <p:nvPr/>
        </p:nvPicPr>
        <p:blipFill>
          <a:blip r:embed="rId5"/>
          <a:stretch>
            <a:fillRect/>
          </a:stretch>
        </p:blipFill>
        <p:spPr>
          <a:xfrm flipH="1">
            <a:off x="7941298" y="2579424"/>
            <a:ext cx="593767" cy="593767"/>
          </a:xfrm>
          <a:prstGeom prst="rect">
            <a:avLst/>
          </a:prstGeom>
        </p:spPr>
      </p:pic>
      <p:sp>
        <p:nvSpPr>
          <p:cNvPr id="13" name="Oval 12">
            <a:extLst>
              <a:ext uri="{FF2B5EF4-FFF2-40B4-BE49-F238E27FC236}">
                <a16:creationId xmlns:a16="http://schemas.microsoft.com/office/drawing/2014/main" id="{55FEDAC6-8C75-4769-836D-851D50E7C4AD}"/>
              </a:ext>
            </a:extLst>
          </p:cNvPr>
          <p:cNvSpPr/>
          <p:nvPr/>
        </p:nvSpPr>
        <p:spPr>
          <a:xfrm>
            <a:off x="9621798" y="2029869"/>
            <a:ext cx="1674223" cy="1674223"/>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AC5FF15-F33D-4F66-A1C7-F417CA0AAC70}"/>
              </a:ext>
            </a:extLst>
          </p:cNvPr>
          <p:cNvPicPr>
            <a:picLocks noChangeAspect="1"/>
          </p:cNvPicPr>
          <p:nvPr/>
        </p:nvPicPr>
        <p:blipFill>
          <a:blip r:embed="rId6"/>
          <a:stretch>
            <a:fillRect/>
          </a:stretch>
        </p:blipFill>
        <p:spPr>
          <a:xfrm flipH="1">
            <a:off x="10190632" y="2491397"/>
            <a:ext cx="593767" cy="593767"/>
          </a:xfrm>
          <a:prstGeom prst="rect">
            <a:avLst/>
          </a:prstGeom>
        </p:spPr>
      </p:pic>
      <p:sp>
        <p:nvSpPr>
          <p:cNvPr id="15" name="TextBox 14">
            <a:extLst>
              <a:ext uri="{FF2B5EF4-FFF2-40B4-BE49-F238E27FC236}">
                <a16:creationId xmlns:a16="http://schemas.microsoft.com/office/drawing/2014/main" id="{97AB25C8-A376-4A78-A0F5-921209F82660}"/>
              </a:ext>
            </a:extLst>
          </p:cNvPr>
          <p:cNvSpPr txBox="1"/>
          <p:nvPr/>
        </p:nvSpPr>
        <p:spPr>
          <a:xfrm>
            <a:off x="650430" y="3891294"/>
            <a:ext cx="197455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ca SemiBold" panose="02010003040000000000" pitchFamily="2" charset="0"/>
                <a:ea typeface="+mn-ea"/>
                <a:cs typeface="+mn-cs"/>
              </a:rPr>
              <a:t>Enough</a:t>
            </a:r>
            <a:br>
              <a:rPr kumimoji="0" lang="en-US" sz="1800" b="1" i="0" u="none" strike="noStrike" kern="1200" cap="none" spc="0" normalizeH="0" baseline="0" noProof="0" dirty="0">
                <a:ln>
                  <a:noFill/>
                </a:ln>
                <a:solidFill>
                  <a:prstClr val="black"/>
                </a:solidFill>
                <a:effectLst/>
                <a:uLnTx/>
                <a:uFillTx/>
                <a:latin typeface="Franca SemiBold" panose="02010003040000000000" pitchFamily="2" charset="0"/>
                <a:ea typeface="+mn-ea"/>
                <a:cs typeface="+mn-cs"/>
              </a:rPr>
            </a:br>
            <a:r>
              <a:rPr kumimoji="0" lang="en-US" sz="1800" b="1" i="0" u="none" strike="noStrike" kern="1200" cap="none" spc="0" normalizeH="0" baseline="0" noProof="0" dirty="0">
                <a:ln>
                  <a:noFill/>
                </a:ln>
                <a:solidFill>
                  <a:prstClr val="black"/>
                </a:solidFill>
                <a:effectLst/>
                <a:uLnTx/>
                <a:uFillTx/>
                <a:latin typeface="Franca SemiBold" panose="02010003040000000000" pitchFamily="2" charset="0"/>
                <a:ea typeface="+mn-ea"/>
                <a:cs typeface="+mn-cs"/>
              </a:rPr>
              <a:t>time to plan for and work on impact</a:t>
            </a:r>
          </a:p>
        </p:txBody>
      </p:sp>
      <p:sp>
        <p:nvSpPr>
          <p:cNvPr id="16" name="TextBox 15">
            <a:extLst>
              <a:ext uri="{FF2B5EF4-FFF2-40B4-BE49-F238E27FC236}">
                <a16:creationId xmlns:a16="http://schemas.microsoft.com/office/drawing/2014/main" id="{A0165F28-B62B-4ECC-88A9-913629F0C51A}"/>
              </a:ext>
            </a:extLst>
          </p:cNvPr>
          <p:cNvSpPr txBox="1"/>
          <p:nvPr/>
        </p:nvSpPr>
        <p:spPr>
          <a:xfrm>
            <a:off x="2864239" y="3891294"/>
            <a:ext cx="197455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ca SemiBold" panose="02010003040000000000" pitchFamily="2" charset="0"/>
                <a:ea typeface="+mn-ea"/>
                <a:cs typeface="+mn-cs"/>
              </a:rPr>
              <a:t>Ways of managing the information and data needed</a:t>
            </a:r>
          </a:p>
        </p:txBody>
      </p:sp>
      <p:sp>
        <p:nvSpPr>
          <p:cNvPr id="17" name="TextBox 16">
            <a:extLst>
              <a:ext uri="{FF2B5EF4-FFF2-40B4-BE49-F238E27FC236}">
                <a16:creationId xmlns:a16="http://schemas.microsoft.com/office/drawing/2014/main" id="{0F95AE19-95CA-4914-A7B6-454E27D963DA}"/>
              </a:ext>
            </a:extLst>
          </p:cNvPr>
          <p:cNvSpPr txBox="1"/>
          <p:nvPr/>
        </p:nvSpPr>
        <p:spPr>
          <a:xfrm>
            <a:off x="5078048" y="3891294"/>
            <a:ext cx="1974557"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ca SemiBold" panose="02010003040000000000" pitchFamily="2" charset="0"/>
                <a:ea typeface="+mn-ea"/>
                <a:cs typeface="+mn-cs"/>
              </a:rPr>
              <a:t>Tools that support robust thinking, planning, measuring and reporting for impact</a:t>
            </a:r>
          </a:p>
        </p:txBody>
      </p:sp>
      <p:sp>
        <p:nvSpPr>
          <p:cNvPr id="18" name="TextBox 17">
            <a:extLst>
              <a:ext uri="{FF2B5EF4-FFF2-40B4-BE49-F238E27FC236}">
                <a16:creationId xmlns:a16="http://schemas.microsoft.com/office/drawing/2014/main" id="{0C8D3539-9D45-433C-BB16-4F4A6B059C8F}"/>
              </a:ext>
            </a:extLst>
          </p:cNvPr>
          <p:cNvSpPr txBox="1"/>
          <p:nvPr/>
        </p:nvSpPr>
        <p:spPr>
          <a:xfrm>
            <a:off x="7275816" y="3891294"/>
            <a:ext cx="1974557"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ca SemiBold" panose="02010003040000000000" pitchFamily="2" charset="0"/>
                <a:ea typeface="+mn-ea"/>
                <a:cs typeface="+mn-cs"/>
              </a:rPr>
              <a:t>Practical support and materials to do impact well (space, planning, facilitation)</a:t>
            </a:r>
          </a:p>
        </p:txBody>
      </p:sp>
      <p:sp>
        <p:nvSpPr>
          <p:cNvPr id="19" name="TextBox 18">
            <a:extLst>
              <a:ext uri="{FF2B5EF4-FFF2-40B4-BE49-F238E27FC236}">
                <a16:creationId xmlns:a16="http://schemas.microsoft.com/office/drawing/2014/main" id="{A0627C22-B5F3-4B96-BAAC-440B9E56AAB6}"/>
              </a:ext>
            </a:extLst>
          </p:cNvPr>
          <p:cNvSpPr txBox="1"/>
          <p:nvPr/>
        </p:nvSpPr>
        <p:spPr>
          <a:xfrm>
            <a:off x="9521709" y="3891294"/>
            <a:ext cx="19745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ca SemiBold" panose="02010003040000000000" pitchFamily="2" charset="0"/>
                <a:ea typeface="+mn-ea"/>
                <a:cs typeface="+mn-cs"/>
              </a:rPr>
              <a:t>Adequate budget for impact work</a:t>
            </a:r>
          </a:p>
        </p:txBody>
      </p:sp>
    </p:spTree>
    <p:extLst>
      <p:ext uri="{BB962C8B-B14F-4D97-AF65-F5344CB8AC3E}">
        <p14:creationId xmlns:p14="http://schemas.microsoft.com/office/powerpoint/2010/main" val="51077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3392-5E42-42F7-ABBC-048435AED9F8}"/>
              </a:ext>
            </a:extLst>
          </p:cNvPr>
          <p:cNvSpPr>
            <a:spLocks noGrp="1"/>
          </p:cNvSpPr>
          <p:nvPr>
            <p:ph type="title"/>
          </p:nvPr>
        </p:nvSpPr>
        <p:spPr>
          <a:xfrm>
            <a:off x="838200" y="365125"/>
            <a:ext cx="10515600" cy="1325563"/>
          </a:xfrm>
        </p:spPr>
        <p:txBody>
          <a:bodyPr anchor="ctr">
            <a:normAutofit/>
          </a:bodyPr>
          <a:lstStyle/>
          <a:p>
            <a:r>
              <a:rPr lang="en-US" dirty="0"/>
              <a:t>We need to skills and tools to:</a:t>
            </a:r>
            <a:endParaRPr lang="en-GB" dirty="0"/>
          </a:p>
        </p:txBody>
      </p:sp>
      <p:sp>
        <p:nvSpPr>
          <p:cNvPr id="9" name="Footer Placeholder 3">
            <a:extLst>
              <a:ext uri="{FF2B5EF4-FFF2-40B4-BE49-F238E27FC236}">
                <a16:creationId xmlns:a16="http://schemas.microsoft.com/office/drawing/2014/main" id="{66D2DA5D-9B1E-4D03-9E8D-C7FABF433B9F}"/>
              </a:ext>
            </a:extLst>
          </p:cNvPr>
          <p:cNvSpPr>
            <a:spLocks noGrp="1"/>
          </p:cNvSpPr>
          <p:nvPr>
            <p:ph type="ftr" sz="quarter" idx="10"/>
          </p:nvPr>
        </p:nvSpPr>
        <p:spPr>
          <a:xfrm>
            <a:off x="4038600" y="6480015"/>
            <a:ext cx="4114800"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D304F"/>
                </a:solidFill>
                <a:effectLst/>
                <a:uLnTx/>
                <a:uFillTx/>
                <a:latin typeface="Franca Book" panose="02010003040000000000" pitchFamily="50" charset="0"/>
                <a:ea typeface="+mn-ea"/>
                <a:cs typeface="+mn-cs"/>
              </a:rPr>
              <a:t>© 2020 Matter of Focus®</a:t>
            </a:r>
          </a:p>
        </p:txBody>
      </p:sp>
      <p:graphicFrame>
        <p:nvGraphicFramePr>
          <p:cNvPr id="5" name="Content Placeholder 2">
            <a:extLst>
              <a:ext uri="{FF2B5EF4-FFF2-40B4-BE49-F238E27FC236}">
                <a16:creationId xmlns:a16="http://schemas.microsoft.com/office/drawing/2014/main" id="{EBF384FB-85A9-467C-988A-7426256B8A42}"/>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8583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A5AE77-F6D3-472D-A20C-3AD7FD45C076}"/>
              </a:ext>
            </a:extLst>
          </p:cNvPr>
          <p:cNvSpPr>
            <a:spLocks noGrp="1"/>
          </p:cNvSpPr>
          <p:nvPr>
            <p:ph type="title"/>
          </p:nvPr>
        </p:nvSpPr>
        <p:spPr>
          <a:xfrm>
            <a:off x="723900" y="1349099"/>
            <a:ext cx="10515600" cy="896261"/>
          </a:xfrm>
        </p:spPr>
        <p:txBody>
          <a:bodyPr>
            <a:normAutofit fontScale="90000"/>
          </a:bodyPr>
          <a:lstStyle/>
          <a:p>
            <a:r>
              <a:rPr lang="en-US" dirty="0"/>
              <a:t>How we support impact work</a:t>
            </a:r>
            <a:br>
              <a:rPr lang="en-US" dirty="0"/>
            </a:br>
            <a:endParaRPr lang="en-GB" dirty="0"/>
          </a:p>
        </p:txBody>
      </p:sp>
      <p:sp>
        <p:nvSpPr>
          <p:cNvPr id="4" name="Date Placeholder 3">
            <a:extLst>
              <a:ext uri="{FF2B5EF4-FFF2-40B4-BE49-F238E27FC236}">
                <a16:creationId xmlns:a16="http://schemas.microsoft.com/office/drawing/2014/main" id="{BA0CF328-19B1-4C4D-BFA5-484CED79DFF6}"/>
              </a:ext>
            </a:extLst>
          </p:cNvPr>
          <p:cNvSpPr>
            <a:spLocks noGrp="1"/>
          </p:cNvSpPr>
          <p:nvPr>
            <p:ph type="dt" sz="half" idx="4294967295"/>
          </p:nvPr>
        </p:nvSpPr>
        <p:spPr>
          <a:xfrm>
            <a:off x="10287000" y="6465888"/>
            <a:ext cx="1905000" cy="4508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@matter_of_focus</a:t>
            </a:r>
          </a:p>
        </p:txBody>
      </p:sp>
      <p:pic>
        <p:nvPicPr>
          <p:cNvPr id="7" name="Picture 6" descr="Logo&#10;&#10;Description automatically generated">
            <a:extLst>
              <a:ext uri="{FF2B5EF4-FFF2-40B4-BE49-F238E27FC236}">
                <a16:creationId xmlns:a16="http://schemas.microsoft.com/office/drawing/2014/main" id="{3311520F-CF89-4848-A23E-68DDC5963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5174" y="3362199"/>
            <a:ext cx="3683327" cy="1398086"/>
          </a:xfrm>
          <a:prstGeom prst="rect">
            <a:avLst/>
          </a:prstGeom>
        </p:spPr>
      </p:pic>
      <p:sp>
        <p:nvSpPr>
          <p:cNvPr id="8" name="TextBox 7">
            <a:extLst>
              <a:ext uri="{FF2B5EF4-FFF2-40B4-BE49-F238E27FC236}">
                <a16:creationId xmlns:a16="http://schemas.microsoft.com/office/drawing/2014/main" id="{2B293B4F-0E63-4CB0-9189-080C5506C35E}"/>
              </a:ext>
            </a:extLst>
          </p:cNvPr>
          <p:cNvSpPr txBox="1"/>
          <p:nvPr/>
        </p:nvSpPr>
        <p:spPr>
          <a:xfrm>
            <a:off x="7537613" y="4760285"/>
            <a:ext cx="30518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Like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SatNav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but for outcomes!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E20CB57-130A-42E0-A911-8E05600D2DFD}"/>
              </a:ext>
            </a:extLst>
          </p:cNvPr>
          <p:cNvSpPr txBox="1"/>
          <p:nvPr/>
        </p:nvSpPr>
        <p:spPr>
          <a:xfrm>
            <a:off x="777577" y="2245360"/>
            <a:ext cx="7143909"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Pioneering thinking about 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Research Impact Training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Workshop series for individual research impact organisations/teams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Flexible software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027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3FAEDC-791A-47F0-AB63-39AD38EC7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2020 Matter of Focus®</a:t>
            </a:r>
          </a:p>
        </p:txBody>
      </p:sp>
      <p:pic>
        <p:nvPicPr>
          <p:cNvPr id="2050" name="Picture 2" descr="Image with no description">
            <a:extLst>
              <a:ext uri="{FF2B5EF4-FFF2-40B4-BE49-F238E27FC236}">
                <a16:creationId xmlns:a16="http://schemas.microsoft.com/office/drawing/2014/main" id="{CC5C9D9C-E68D-4FF8-8647-D00EE24610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7915" y="515766"/>
            <a:ext cx="8898454" cy="50053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DC17F9-EF44-48D4-A13A-CD4A5740ACC9}"/>
              </a:ext>
            </a:extLst>
          </p:cNvPr>
          <p:cNvSpPr txBox="1"/>
          <p:nvPr/>
        </p:nvSpPr>
        <p:spPr>
          <a:xfrm>
            <a:off x="1436613" y="5798145"/>
            <a:ext cx="82610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304F"/>
                </a:solidFill>
                <a:effectLst/>
                <a:uLnTx/>
                <a:uFillTx/>
                <a:latin typeface="Franca"/>
                <a:ea typeface="+mn-ea"/>
                <a:cs typeface="+mn-cs"/>
              </a:rPr>
              <a:t>Morton, S. (2015). Progressing research impact assessment: A ‘contributions’ approach </a:t>
            </a:r>
            <a:r>
              <a:rPr kumimoji="0" lang="en-US" sz="1800" b="0" i="1" u="none" strike="noStrike" kern="1200" cap="none" spc="0" normalizeH="0" baseline="0" noProof="0" dirty="0">
                <a:ln>
                  <a:noFill/>
                </a:ln>
                <a:solidFill>
                  <a:srgbClr val="2E304F"/>
                </a:solidFill>
                <a:effectLst/>
                <a:uLnTx/>
                <a:uFillTx/>
                <a:latin typeface="Franca"/>
                <a:ea typeface="+mn-ea"/>
                <a:cs typeface="+mn-cs"/>
              </a:rPr>
              <a:t>Research Evaluation</a:t>
            </a:r>
            <a:r>
              <a:rPr kumimoji="0" lang="en-US" sz="1800" b="0" i="0" u="none" strike="noStrike" kern="1200" cap="none" spc="0" normalizeH="0" baseline="0" noProof="0" dirty="0">
                <a:ln>
                  <a:noFill/>
                </a:ln>
                <a:solidFill>
                  <a:srgbClr val="2E304F"/>
                </a:solidFill>
                <a:effectLst/>
                <a:uLnTx/>
                <a:uFillTx/>
                <a:latin typeface="Franca"/>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322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AA5355-4ED3-45FE-A5D1-38B32F5745BC}"/>
              </a:ext>
            </a:extLst>
          </p:cNvPr>
          <p:cNvSpPr>
            <a:spLocks noGrp="1"/>
          </p:cNvSpPr>
          <p:nvPr>
            <p:ph type="title"/>
          </p:nvPr>
        </p:nvSpPr>
        <p:spPr/>
        <p:txBody>
          <a:bodyPr>
            <a:normAutofit/>
          </a:bodyPr>
          <a:lstStyle/>
          <a:p>
            <a:r>
              <a:rPr lang="en-GB" sz="4000" dirty="0"/>
              <a:t>Our approach to pathways for impact</a:t>
            </a:r>
          </a:p>
        </p:txBody>
      </p:sp>
      <p:pic>
        <p:nvPicPr>
          <p:cNvPr id="3" name="Picture 2" descr="A black sign with white text&#10;&#10;Description automatically generated">
            <a:extLst>
              <a:ext uri="{FF2B5EF4-FFF2-40B4-BE49-F238E27FC236}">
                <a16:creationId xmlns:a16="http://schemas.microsoft.com/office/drawing/2014/main" id="{9D3D9610-795E-484F-ABFE-8575868DC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90" y="1374989"/>
            <a:ext cx="12192000" cy="2584450"/>
          </a:xfrm>
          <a:prstGeom prst="rect">
            <a:avLst/>
          </a:prstGeom>
        </p:spPr>
      </p:pic>
      <p:sp>
        <p:nvSpPr>
          <p:cNvPr id="4" name="Callout: Up Arrow 3">
            <a:extLst>
              <a:ext uri="{FF2B5EF4-FFF2-40B4-BE49-F238E27FC236}">
                <a16:creationId xmlns:a16="http://schemas.microsoft.com/office/drawing/2014/main" id="{800EAE16-1828-441B-9121-AE86B22869C1}"/>
              </a:ext>
            </a:extLst>
          </p:cNvPr>
          <p:cNvSpPr/>
          <p:nvPr/>
        </p:nvSpPr>
        <p:spPr>
          <a:xfrm>
            <a:off x="10278419" y="3698620"/>
            <a:ext cx="1649691" cy="1989055"/>
          </a:xfrm>
          <a:prstGeom prst="upArrowCallout">
            <a:avLst/>
          </a:prstGeom>
          <a:solidFill>
            <a:srgbClr val="F9F6F1"/>
          </a:solidFill>
          <a:ln w="28575">
            <a:solidFill>
              <a:srgbClr val="632E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632EA8"/>
                </a:solidFill>
                <a:effectLst/>
                <a:uLnTx/>
                <a:uFillTx/>
                <a:latin typeface="Calibri" panose="020F0502020204030204"/>
                <a:ea typeface="+mn-ea"/>
                <a:cs typeface="+mn-cs"/>
              </a:rPr>
              <a:t>What is better for people or communities?</a:t>
            </a:r>
          </a:p>
        </p:txBody>
      </p:sp>
      <p:sp>
        <p:nvSpPr>
          <p:cNvPr id="7" name="Callout: Up Arrow 6">
            <a:extLst>
              <a:ext uri="{FF2B5EF4-FFF2-40B4-BE49-F238E27FC236}">
                <a16:creationId xmlns:a16="http://schemas.microsoft.com/office/drawing/2014/main" id="{3149A16D-A50E-4290-A3A7-092701A9C9E7}"/>
              </a:ext>
            </a:extLst>
          </p:cNvPr>
          <p:cNvSpPr/>
          <p:nvPr/>
        </p:nvSpPr>
        <p:spPr>
          <a:xfrm>
            <a:off x="8377512" y="3698619"/>
            <a:ext cx="1649691" cy="1989055"/>
          </a:xfrm>
          <a:prstGeom prst="upArrowCallout">
            <a:avLst/>
          </a:prstGeom>
          <a:solidFill>
            <a:srgbClr val="F9F6F1"/>
          </a:solidFill>
          <a:ln w="28575">
            <a:solidFill>
              <a:srgbClr val="632E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632EA8"/>
                </a:solidFill>
                <a:effectLst/>
                <a:uLnTx/>
                <a:uFillTx/>
                <a:latin typeface="Calibri" panose="020F0502020204030204"/>
                <a:ea typeface="+mn-ea"/>
                <a:cs typeface="+mn-cs"/>
              </a:rPr>
              <a:t>What behaviours, policies or practices change?</a:t>
            </a:r>
          </a:p>
        </p:txBody>
      </p:sp>
      <p:sp>
        <p:nvSpPr>
          <p:cNvPr id="8" name="Callout: Up Arrow 7">
            <a:extLst>
              <a:ext uri="{FF2B5EF4-FFF2-40B4-BE49-F238E27FC236}">
                <a16:creationId xmlns:a16="http://schemas.microsoft.com/office/drawing/2014/main" id="{B8B4C462-FDC5-407A-A76B-46CDCB517AA5}"/>
              </a:ext>
            </a:extLst>
          </p:cNvPr>
          <p:cNvSpPr/>
          <p:nvPr/>
        </p:nvSpPr>
        <p:spPr>
          <a:xfrm>
            <a:off x="6279829" y="3703511"/>
            <a:ext cx="1649691" cy="1989055"/>
          </a:xfrm>
          <a:prstGeom prst="upArrowCallout">
            <a:avLst/>
          </a:prstGeom>
          <a:solidFill>
            <a:srgbClr val="F9F6F1"/>
          </a:solidFill>
          <a:ln w="28575">
            <a:solidFill>
              <a:srgbClr val="632E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632EA8"/>
                </a:solidFill>
                <a:effectLst/>
                <a:uLnTx/>
                <a:uFillTx/>
                <a:latin typeface="Calibri" panose="020F0502020204030204"/>
                <a:ea typeface="+mn-ea"/>
                <a:cs typeface="+mn-cs"/>
              </a:rPr>
              <a:t>What knowledge, attitudes, skills and capacities develop?</a:t>
            </a:r>
          </a:p>
        </p:txBody>
      </p:sp>
      <p:sp>
        <p:nvSpPr>
          <p:cNvPr id="9" name="Callout: Up Arrow 8">
            <a:extLst>
              <a:ext uri="{FF2B5EF4-FFF2-40B4-BE49-F238E27FC236}">
                <a16:creationId xmlns:a16="http://schemas.microsoft.com/office/drawing/2014/main" id="{8EEAA816-BBAA-4932-9464-890A6D4EDAAB}"/>
              </a:ext>
            </a:extLst>
          </p:cNvPr>
          <p:cNvSpPr/>
          <p:nvPr/>
        </p:nvSpPr>
        <p:spPr>
          <a:xfrm>
            <a:off x="4320701" y="3703511"/>
            <a:ext cx="1649691" cy="1989055"/>
          </a:xfrm>
          <a:prstGeom prst="upArrowCallout">
            <a:avLst/>
          </a:prstGeom>
          <a:solidFill>
            <a:srgbClr val="F9F6F1"/>
          </a:solidFill>
          <a:ln w="28575">
            <a:solidFill>
              <a:srgbClr val="632EA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632EA8"/>
                </a:solidFill>
                <a:effectLst/>
                <a:uLnTx/>
                <a:uFillTx/>
                <a:latin typeface="Calibri" panose="020F0502020204030204"/>
                <a:ea typeface="+mn-ea"/>
                <a:cs typeface="+mn-cs"/>
              </a:rPr>
              <a:t>How do they react? What helps positive engagement?</a:t>
            </a:r>
          </a:p>
        </p:txBody>
      </p:sp>
      <p:sp>
        <p:nvSpPr>
          <p:cNvPr id="10" name="Callout: Up Arrow 9">
            <a:extLst>
              <a:ext uri="{FF2B5EF4-FFF2-40B4-BE49-F238E27FC236}">
                <a16:creationId xmlns:a16="http://schemas.microsoft.com/office/drawing/2014/main" id="{80DD2AF3-BC95-4DAD-849F-7A28E11DD954}"/>
              </a:ext>
            </a:extLst>
          </p:cNvPr>
          <p:cNvSpPr/>
          <p:nvPr/>
        </p:nvSpPr>
        <p:spPr>
          <a:xfrm>
            <a:off x="455560" y="3744580"/>
            <a:ext cx="1649691" cy="1989055"/>
          </a:xfrm>
          <a:prstGeom prst="upArrowCallout">
            <a:avLst/>
          </a:prstGeom>
          <a:solidFill>
            <a:srgbClr val="F9F6F1"/>
          </a:solidFill>
          <a:ln w="28575">
            <a:solidFill>
              <a:srgbClr val="632EA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32EA8"/>
                </a:solidFill>
                <a:effectLst/>
                <a:uLnTx/>
                <a:uFillTx/>
                <a:latin typeface="Calibri" panose="020F0502020204030204"/>
                <a:ea typeface="+mn-ea"/>
                <a:cs typeface="+mn-cs"/>
              </a:rPr>
              <a:t>What are the key activities? </a:t>
            </a:r>
          </a:p>
        </p:txBody>
      </p:sp>
      <p:sp>
        <p:nvSpPr>
          <p:cNvPr id="11" name="Callout: Up Arrow 10">
            <a:extLst>
              <a:ext uri="{FF2B5EF4-FFF2-40B4-BE49-F238E27FC236}">
                <a16:creationId xmlns:a16="http://schemas.microsoft.com/office/drawing/2014/main" id="{E5598689-9DFF-46F0-95E7-86D36BE99D7A}"/>
              </a:ext>
            </a:extLst>
          </p:cNvPr>
          <p:cNvSpPr/>
          <p:nvPr/>
        </p:nvSpPr>
        <p:spPr>
          <a:xfrm>
            <a:off x="2361300" y="3744580"/>
            <a:ext cx="1649691" cy="1989055"/>
          </a:xfrm>
          <a:prstGeom prst="upArrowCallout">
            <a:avLst/>
          </a:prstGeom>
          <a:solidFill>
            <a:srgbClr val="F9F6F1"/>
          </a:solidFill>
          <a:ln w="28575">
            <a:solidFill>
              <a:srgbClr val="632EA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32EA8"/>
                </a:solidFill>
                <a:effectLst/>
                <a:uLnTx/>
                <a:uFillTx/>
                <a:latin typeface="Calibri" panose="020F0502020204030204"/>
                <a:ea typeface="+mn-ea"/>
                <a:cs typeface="+mn-cs"/>
              </a:rPr>
              <a:t>Who is engaged and involved? </a:t>
            </a:r>
          </a:p>
        </p:txBody>
      </p:sp>
    </p:spTree>
    <p:extLst>
      <p:ext uri="{BB962C8B-B14F-4D97-AF65-F5344CB8AC3E}">
        <p14:creationId xmlns:p14="http://schemas.microsoft.com/office/powerpoint/2010/main" val="288817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96D1D-7262-443A-A9A5-1A1DD1DEDD99}"/>
              </a:ext>
            </a:extLst>
          </p:cNvPr>
          <p:cNvSpPr>
            <a:spLocks noGrp="1"/>
          </p:cNvSpPr>
          <p:nvPr>
            <p:ph type="title"/>
          </p:nvPr>
        </p:nvSpPr>
        <p:spPr/>
        <p:txBody>
          <a:bodyPr/>
          <a:lstStyle/>
          <a:p>
            <a:r>
              <a:rPr lang="en-US" dirty="0"/>
              <a:t>Pathways to impact (in action!)</a:t>
            </a:r>
            <a:endParaRPr lang="en-GB" dirty="0"/>
          </a:p>
        </p:txBody>
      </p:sp>
      <p:pic>
        <p:nvPicPr>
          <p:cNvPr id="9" name="Content Placeholder 8" descr="A group of people posing for the camera&#10;&#10;Description automatically generated">
            <a:extLst>
              <a:ext uri="{FF2B5EF4-FFF2-40B4-BE49-F238E27FC236}">
                <a16:creationId xmlns:a16="http://schemas.microsoft.com/office/drawing/2014/main" id="{64BA4390-71BC-4D7B-8D6D-4BF4FB32A10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0014"/>
          <a:stretch/>
        </p:blipFill>
        <p:spPr>
          <a:xfrm>
            <a:off x="6388015" y="2133850"/>
            <a:ext cx="5252095" cy="3150704"/>
          </a:xfrm>
        </p:spPr>
      </p:pic>
      <p:pic>
        <p:nvPicPr>
          <p:cNvPr id="11" name="Picture 10" descr="Timeline&#10;&#10;Description automatically generated">
            <a:extLst>
              <a:ext uri="{FF2B5EF4-FFF2-40B4-BE49-F238E27FC236}">
                <a16:creationId xmlns:a16="http://schemas.microsoft.com/office/drawing/2014/main" id="{5FA3EAA2-FE84-4C5B-86C6-0DCF7F619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90" y="2133850"/>
            <a:ext cx="5180598" cy="2590299"/>
          </a:xfrm>
          <a:prstGeom prst="rect">
            <a:avLst/>
          </a:prstGeom>
        </p:spPr>
      </p:pic>
      <p:sp>
        <p:nvSpPr>
          <p:cNvPr id="12" name="TextBox 11">
            <a:extLst>
              <a:ext uri="{FF2B5EF4-FFF2-40B4-BE49-F238E27FC236}">
                <a16:creationId xmlns:a16="http://schemas.microsoft.com/office/drawing/2014/main" id="{278D7E74-AA2A-4B5F-9782-8943D099F95E}"/>
              </a:ext>
            </a:extLst>
          </p:cNvPr>
          <p:cNvSpPr txBox="1"/>
          <p:nvPr/>
        </p:nvSpPr>
        <p:spPr>
          <a:xfrm>
            <a:off x="6388015" y="5505472"/>
            <a:ext cx="48100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Outcome mapping with Global Kids Online team,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London 2018</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7599452-B084-4BEC-9CAE-BEC4FAB0BC7A}"/>
              </a:ext>
            </a:extLst>
          </p:cNvPr>
          <p:cNvSpPr txBox="1"/>
          <p:nvPr/>
        </p:nvSpPr>
        <p:spPr>
          <a:xfrm>
            <a:off x="669640" y="4961388"/>
            <a:ext cx="35937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Virtual outcome mapping with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Obesity Action Scotland March 2020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75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517" y="0"/>
            <a:ext cx="12176967" cy="6852081"/>
            <a:chOff x="0" y="0"/>
            <a:chExt cx="9144000" cy="5145405"/>
          </a:xfrm>
        </p:grpSpPr>
        <p:sp>
          <p:nvSpPr>
            <p:cNvPr id="3" name="object 3"/>
            <p:cNvSpPr/>
            <p:nvPr/>
          </p:nvSpPr>
          <p:spPr>
            <a:xfrm>
              <a:off x="0" y="18296"/>
              <a:ext cx="9143999" cy="5126725"/>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object 4"/>
            <p:cNvSpPr/>
            <p:nvPr/>
          </p:nvSpPr>
          <p:spPr>
            <a:xfrm>
              <a:off x="4572000" y="0"/>
              <a:ext cx="4572000" cy="4996180"/>
            </a:xfrm>
            <a:custGeom>
              <a:avLst/>
              <a:gdLst/>
              <a:ahLst/>
              <a:cxnLst/>
              <a:rect l="l" t="t" r="r" b="b"/>
              <a:pathLst>
                <a:path w="4572000" h="4996180">
                  <a:moveTo>
                    <a:pt x="0" y="4995671"/>
                  </a:moveTo>
                  <a:lnTo>
                    <a:pt x="4571999" y="4995671"/>
                  </a:lnTo>
                  <a:lnTo>
                    <a:pt x="4571999" y="0"/>
                  </a:lnTo>
                  <a:lnTo>
                    <a:pt x="0" y="0"/>
                  </a:lnTo>
                  <a:lnTo>
                    <a:pt x="0" y="4995671"/>
                  </a:lnTo>
                  <a:close/>
                </a:path>
              </a:pathLst>
            </a:custGeom>
            <a:solidFill>
              <a:srgbClr val="171E25">
                <a:alpha val="81568"/>
              </a:srgbClr>
            </a:solidFill>
          </p:spPr>
          <p:txBody>
            <a:bodyPr wrap="square" lIns="0" tIns="0" rIns="0" bIns="0" rtlCol="0"/>
            <a:lstStyle/>
            <a:p>
              <a:pPr defTabSz="1217706"/>
              <a:endParaRPr sz="2397">
                <a:solidFill>
                  <a:prstClr val="black"/>
                </a:solidFill>
                <a:latin typeface="Calibri"/>
              </a:endParaRPr>
            </a:p>
          </p:txBody>
        </p:sp>
        <p:sp>
          <p:nvSpPr>
            <p:cNvPr id="5" name="object 5"/>
            <p:cNvSpPr/>
            <p:nvPr/>
          </p:nvSpPr>
          <p:spPr>
            <a:xfrm>
              <a:off x="0" y="0"/>
              <a:ext cx="9143999" cy="688720"/>
            </a:xfrm>
            <a:prstGeom prst="rect">
              <a:avLst/>
            </a:prstGeom>
            <a:blipFill>
              <a:blip r:embed="rId3"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6" name="object 6"/>
            <p:cNvSpPr/>
            <p:nvPr/>
          </p:nvSpPr>
          <p:spPr>
            <a:xfrm>
              <a:off x="0" y="0"/>
              <a:ext cx="9144000" cy="378460"/>
            </a:xfrm>
            <a:custGeom>
              <a:avLst/>
              <a:gdLst/>
              <a:ahLst/>
              <a:cxnLst/>
              <a:rect l="l" t="t" r="r" b="b"/>
              <a:pathLst>
                <a:path w="9144000" h="378460">
                  <a:moveTo>
                    <a:pt x="9144000" y="0"/>
                  </a:moveTo>
                  <a:lnTo>
                    <a:pt x="0" y="0"/>
                  </a:lnTo>
                  <a:lnTo>
                    <a:pt x="0" y="377951"/>
                  </a:lnTo>
                  <a:lnTo>
                    <a:pt x="9144000" y="377951"/>
                  </a:lnTo>
                  <a:lnTo>
                    <a:pt x="9144000" y="0"/>
                  </a:lnTo>
                  <a:close/>
                </a:path>
              </a:pathLst>
            </a:custGeom>
            <a:solidFill>
              <a:srgbClr val="171E25">
                <a:alpha val="64312"/>
              </a:srgbClr>
            </a:solidFill>
          </p:spPr>
          <p:txBody>
            <a:bodyPr wrap="square" lIns="0" tIns="0" rIns="0" bIns="0" rtlCol="0"/>
            <a:lstStyle/>
            <a:p>
              <a:pPr defTabSz="1217706"/>
              <a:endParaRPr sz="2397">
                <a:solidFill>
                  <a:prstClr val="black"/>
                </a:solidFill>
                <a:latin typeface="Calibri"/>
              </a:endParaRPr>
            </a:p>
          </p:txBody>
        </p:sp>
        <p:sp>
          <p:nvSpPr>
            <p:cNvPr id="7" name="object 7"/>
            <p:cNvSpPr/>
            <p:nvPr/>
          </p:nvSpPr>
          <p:spPr>
            <a:xfrm>
              <a:off x="643127" y="347471"/>
              <a:ext cx="5565648" cy="1039367"/>
            </a:xfrm>
            <a:prstGeom prst="rect">
              <a:avLst/>
            </a:prstGeom>
            <a:blipFill>
              <a:blip r:embed="rId4" cstate="print"/>
              <a:stretch>
                <a:fillRect/>
              </a:stretch>
            </a:blipFill>
          </p:spPr>
          <p:txBody>
            <a:bodyPr wrap="square" lIns="0" tIns="0" rIns="0" bIns="0" rtlCol="0"/>
            <a:lstStyle/>
            <a:p>
              <a:pPr defTabSz="1217706"/>
              <a:endParaRPr sz="2397">
                <a:solidFill>
                  <a:prstClr val="black"/>
                </a:solidFill>
                <a:latin typeface="Calibri"/>
              </a:endParaRPr>
            </a:p>
          </p:txBody>
        </p:sp>
      </p:grpSp>
      <p:sp>
        <p:nvSpPr>
          <p:cNvPr id="8" name="object 8"/>
          <p:cNvSpPr txBox="1">
            <a:spLocks noGrp="1"/>
          </p:cNvSpPr>
          <p:nvPr>
            <p:ph type="body" idx="1"/>
          </p:nvPr>
        </p:nvSpPr>
        <p:spPr>
          <a:xfrm>
            <a:off x="-3733892" y="3995293"/>
            <a:ext cx="15251426" cy="754843"/>
          </a:xfrm>
          <a:prstGeom prst="rect">
            <a:avLst/>
          </a:prstGeom>
        </p:spPr>
        <p:txBody>
          <a:bodyPr vert="horz" wrap="square" lIns="0" tIns="16912" rIns="0" bIns="0" rtlCol="0">
            <a:spAutoFit/>
          </a:bodyPr>
          <a:lstStyle/>
          <a:p>
            <a:pPr marL="7261421" marR="6765" indent="-1218552">
              <a:spcBef>
                <a:spcPts val="133"/>
              </a:spcBef>
            </a:pPr>
            <a:r>
              <a:rPr spc="-33" dirty="0"/>
              <a:t>Training </a:t>
            </a:r>
            <a:r>
              <a:rPr spc="-7" dirty="0"/>
              <a:t>and</a:t>
            </a:r>
            <a:r>
              <a:rPr spc="-120" dirty="0"/>
              <a:t> </a:t>
            </a:r>
            <a:r>
              <a:rPr dirty="0"/>
              <a:t>Skills  for</a:t>
            </a:r>
            <a:r>
              <a:rPr spc="-20" dirty="0"/>
              <a:t> </a:t>
            </a:r>
            <a:r>
              <a:rPr spc="-7" dirty="0"/>
              <a:t>Impact</a:t>
            </a:r>
          </a:p>
        </p:txBody>
      </p:sp>
      <p:sp>
        <p:nvSpPr>
          <p:cNvPr id="9" name="object 9"/>
          <p:cNvSpPr txBox="1"/>
          <p:nvPr/>
        </p:nvSpPr>
        <p:spPr>
          <a:xfrm>
            <a:off x="1029300" y="5302391"/>
            <a:ext cx="6933260" cy="327095"/>
          </a:xfrm>
          <a:prstGeom prst="rect">
            <a:avLst/>
          </a:prstGeom>
        </p:spPr>
        <p:txBody>
          <a:bodyPr vert="horz" wrap="square" lIns="0" tIns="19449" rIns="0" bIns="0" rtlCol="0">
            <a:spAutoFit/>
          </a:bodyPr>
          <a:lstStyle/>
          <a:p>
            <a:pPr marL="16913" defTabSz="1217706">
              <a:spcBef>
                <a:spcPts val="153"/>
              </a:spcBef>
            </a:pPr>
            <a:r>
              <a:rPr sz="1998" b="1" dirty="0">
                <a:solidFill>
                  <a:srgbClr val="FFFFFF"/>
                </a:solidFill>
                <a:latin typeface="Arial"/>
                <a:cs typeface="Arial"/>
              </a:rPr>
              <a:t>Wendy </a:t>
            </a:r>
            <a:r>
              <a:rPr sz="1998" b="1" spc="-13" dirty="0">
                <a:solidFill>
                  <a:srgbClr val="FFFFFF"/>
                </a:solidFill>
                <a:latin typeface="Arial"/>
                <a:cs typeface="Arial"/>
              </a:rPr>
              <a:t>Cukier, </a:t>
            </a:r>
            <a:r>
              <a:rPr sz="1998" b="1" spc="7" dirty="0">
                <a:solidFill>
                  <a:srgbClr val="FFFFFF"/>
                </a:solidFill>
                <a:latin typeface="Arial"/>
                <a:cs typeface="Arial"/>
              </a:rPr>
              <a:t>MA, </a:t>
            </a:r>
            <a:r>
              <a:rPr sz="1998" b="1" dirty="0">
                <a:solidFill>
                  <a:srgbClr val="FFFFFF"/>
                </a:solidFill>
                <a:latin typeface="Arial"/>
                <a:cs typeface="Arial"/>
              </a:rPr>
              <a:t>MBA, </a:t>
            </a:r>
            <a:r>
              <a:rPr sz="1998" b="1" spc="-7" dirty="0">
                <a:solidFill>
                  <a:srgbClr val="FFFFFF"/>
                </a:solidFill>
                <a:latin typeface="Arial"/>
                <a:cs typeface="Arial"/>
              </a:rPr>
              <a:t>PhD, </a:t>
            </a:r>
            <a:r>
              <a:rPr sz="1998" b="1" dirty="0">
                <a:solidFill>
                  <a:srgbClr val="FFFFFF"/>
                </a:solidFill>
                <a:latin typeface="Arial"/>
                <a:cs typeface="Arial"/>
              </a:rPr>
              <a:t>DU </a:t>
            </a:r>
            <a:r>
              <a:rPr sz="1998" b="1" spc="-7" dirty="0">
                <a:solidFill>
                  <a:srgbClr val="FFFFFF"/>
                </a:solidFill>
                <a:latin typeface="Arial"/>
                <a:cs typeface="Arial"/>
              </a:rPr>
              <a:t>(hon) LLD (hon)</a:t>
            </a:r>
            <a:r>
              <a:rPr sz="1998" b="1" spc="-233" dirty="0">
                <a:solidFill>
                  <a:srgbClr val="FFFFFF"/>
                </a:solidFill>
                <a:latin typeface="Arial"/>
                <a:cs typeface="Arial"/>
              </a:rPr>
              <a:t> </a:t>
            </a:r>
            <a:r>
              <a:rPr sz="1998" b="1" spc="7" dirty="0">
                <a:solidFill>
                  <a:srgbClr val="FFFFFF"/>
                </a:solidFill>
                <a:latin typeface="Arial"/>
                <a:cs typeface="Arial"/>
              </a:rPr>
              <a:t>M.S.C.</a:t>
            </a:r>
            <a:endParaRPr sz="1998">
              <a:solidFill>
                <a:prstClr val="black"/>
              </a:solidFill>
              <a:latin typeface="Arial"/>
              <a:cs typeface="Arial"/>
            </a:endParaRPr>
          </a:p>
        </p:txBody>
      </p:sp>
      <p:sp>
        <p:nvSpPr>
          <p:cNvPr id="10" name="object 10"/>
          <p:cNvSpPr txBox="1"/>
          <p:nvPr/>
        </p:nvSpPr>
        <p:spPr>
          <a:xfrm>
            <a:off x="1029300" y="5664454"/>
            <a:ext cx="4956195" cy="262978"/>
          </a:xfrm>
          <a:prstGeom prst="rect">
            <a:avLst/>
          </a:prstGeom>
        </p:spPr>
        <p:txBody>
          <a:bodyPr vert="horz" wrap="square" lIns="0" tIns="16912" rIns="0" bIns="0" rtlCol="0">
            <a:spAutoFit/>
          </a:bodyPr>
          <a:lstStyle/>
          <a:p>
            <a:pPr marL="16913" defTabSz="1217706">
              <a:spcBef>
                <a:spcPts val="133"/>
              </a:spcBef>
            </a:pPr>
            <a:r>
              <a:rPr sz="1598" i="1" dirty="0">
                <a:solidFill>
                  <a:srgbClr val="FFFFFF"/>
                </a:solidFill>
                <a:latin typeface="Arial"/>
                <a:cs typeface="Arial"/>
              </a:rPr>
              <a:t>Founder &amp; </a:t>
            </a:r>
            <a:r>
              <a:rPr sz="1598" i="1" spc="-7" dirty="0">
                <a:solidFill>
                  <a:srgbClr val="FFFFFF"/>
                </a:solidFill>
                <a:latin typeface="Arial"/>
                <a:cs typeface="Arial"/>
              </a:rPr>
              <a:t>Academic </a:t>
            </a:r>
            <a:r>
              <a:rPr sz="1598" i="1" spc="-13" dirty="0">
                <a:solidFill>
                  <a:srgbClr val="FFFFFF"/>
                </a:solidFill>
                <a:latin typeface="Arial"/>
                <a:cs typeface="Arial"/>
              </a:rPr>
              <a:t>Director, </a:t>
            </a:r>
            <a:r>
              <a:rPr sz="1598" i="1" spc="-7" dirty="0">
                <a:solidFill>
                  <a:srgbClr val="FFFFFF"/>
                </a:solidFill>
                <a:latin typeface="Arial"/>
                <a:cs typeface="Arial"/>
              </a:rPr>
              <a:t>TRSM </a:t>
            </a:r>
            <a:r>
              <a:rPr sz="1598" i="1" spc="-13" dirty="0">
                <a:solidFill>
                  <a:srgbClr val="FFFFFF"/>
                </a:solidFill>
                <a:latin typeface="Arial"/>
                <a:cs typeface="Arial"/>
              </a:rPr>
              <a:t>Diversity</a:t>
            </a:r>
            <a:r>
              <a:rPr sz="1598" i="1" spc="-73" dirty="0">
                <a:solidFill>
                  <a:srgbClr val="FFFFFF"/>
                </a:solidFill>
                <a:latin typeface="Arial"/>
                <a:cs typeface="Arial"/>
              </a:rPr>
              <a:t> </a:t>
            </a:r>
            <a:r>
              <a:rPr sz="1598" i="1" spc="-7" dirty="0">
                <a:solidFill>
                  <a:srgbClr val="FFFFFF"/>
                </a:solidFill>
                <a:latin typeface="Arial"/>
                <a:cs typeface="Arial"/>
              </a:rPr>
              <a:t>Institute</a:t>
            </a:r>
            <a:endParaRPr sz="1598">
              <a:solidFill>
                <a:prstClr val="black"/>
              </a:solidFill>
              <a:latin typeface="Arial"/>
              <a:cs typeface="Arial"/>
            </a:endParaRPr>
          </a:p>
        </p:txBody>
      </p:sp>
      <p:sp>
        <p:nvSpPr>
          <p:cNvPr id="11" name="object 11"/>
          <p:cNvSpPr txBox="1"/>
          <p:nvPr/>
        </p:nvSpPr>
        <p:spPr>
          <a:xfrm>
            <a:off x="1029299" y="5956701"/>
            <a:ext cx="5346027" cy="262978"/>
          </a:xfrm>
          <a:prstGeom prst="rect">
            <a:avLst/>
          </a:prstGeom>
        </p:spPr>
        <p:txBody>
          <a:bodyPr vert="horz" wrap="square" lIns="0" tIns="16912" rIns="0" bIns="0" rtlCol="0">
            <a:spAutoFit/>
          </a:bodyPr>
          <a:lstStyle/>
          <a:p>
            <a:pPr marL="16913" defTabSz="1217706">
              <a:spcBef>
                <a:spcPts val="133"/>
              </a:spcBef>
            </a:pPr>
            <a:r>
              <a:rPr sz="1598" i="1" spc="-13" dirty="0">
                <a:solidFill>
                  <a:srgbClr val="FFFFFF"/>
                </a:solidFill>
                <a:latin typeface="Arial"/>
                <a:cs typeface="Arial"/>
              </a:rPr>
              <a:t>Professor, </a:t>
            </a:r>
            <a:r>
              <a:rPr sz="1598" i="1" spc="-7" dirty="0">
                <a:solidFill>
                  <a:srgbClr val="FFFFFF"/>
                </a:solidFill>
                <a:latin typeface="Arial"/>
                <a:cs typeface="Arial"/>
              </a:rPr>
              <a:t>Entrepreneurship </a:t>
            </a:r>
            <a:r>
              <a:rPr sz="1598" i="1" dirty="0">
                <a:solidFill>
                  <a:srgbClr val="FFFFFF"/>
                </a:solidFill>
                <a:latin typeface="Arial"/>
                <a:cs typeface="Arial"/>
              </a:rPr>
              <a:t>&amp; </a:t>
            </a:r>
            <a:r>
              <a:rPr sz="1598" i="1" spc="-20" dirty="0">
                <a:solidFill>
                  <a:srgbClr val="FFFFFF"/>
                </a:solidFill>
                <a:latin typeface="Arial"/>
                <a:cs typeface="Arial"/>
              </a:rPr>
              <a:t>Strategy, </a:t>
            </a:r>
            <a:r>
              <a:rPr sz="1598" i="1" dirty="0">
                <a:solidFill>
                  <a:srgbClr val="FFFFFF"/>
                </a:solidFill>
                <a:latin typeface="Arial"/>
                <a:cs typeface="Arial"/>
              </a:rPr>
              <a:t>Ryerson</a:t>
            </a:r>
            <a:r>
              <a:rPr sz="1598" i="1" spc="-60" dirty="0">
                <a:solidFill>
                  <a:srgbClr val="FFFFFF"/>
                </a:solidFill>
                <a:latin typeface="Arial"/>
                <a:cs typeface="Arial"/>
              </a:rPr>
              <a:t> </a:t>
            </a:r>
            <a:r>
              <a:rPr sz="1598" i="1" spc="-13" dirty="0">
                <a:solidFill>
                  <a:srgbClr val="FFFFFF"/>
                </a:solidFill>
                <a:latin typeface="Arial"/>
                <a:cs typeface="Arial"/>
              </a:rPr>
              <a:t>University</a:t>
            </a:r>
            <a:endParaRPr sz="1598">
              <a:solidFill>
                <a:prstClr val="black"/>
              </a:solidFill>
              <a:latin typeface="Arial"/>
              <a:cs typeface="Arial"/>
            </a:endParaRPr>
          </a:p>
        </p:txBody>
      </p:sp>
      <p:sp>
        <p:nvSpPr>
          <p:cNvPr id="12" name="object 12"/>
          <p:cNvSpPr txBox="1"/>
          <p:nvPr/>
        </p:nvSpPr>
        <p:spPr>
          <a:xfrm>
            <a:off x="8774595" y="5882015"/>
            <a:ext cx="1629515" cy="292048"/>
          </a:xfrm>
          <a:prstGeom prst="rect">
            <a:avLst/>
          </a:prstGeom>
        </p:spPr>
        <p:txBody>
          <a:bodyPr vert="horz" wrap="square" lIns="0" tIns="15221" rIns="0" bIns="0" rtlCol="0">
            <a:spAutoFit/>
          </a:bodyPr>
          <a:lstStyle/>
          <a:p>
            <a:pPr marL="16913" defTabSz="1217706">
              <a:spcBef>
                <a:spcPts val="120"/>
              </a:spcBef>
            </a:pPr>
            <a:r>
              <a:rPr sz="1798" b="1" u="sng" spc="-7" dirty="0">
                <a:solidFill>
                  <a:srgbClr val="FFFFFF"/>
                </a:solidFill>
                <a:uFill>
                  <a:solidFill>
                    <a:srgbClr val="FFFFFF"/>
                  </a:solidFill>
                </a:uFill>
                <a:latin typeface="Arial"/>
                <a:cs typeface="Arial"/>
                <a:hlinkClick r:id="rId5"/>
              </a:rPr>
              <a:t>@</a:t>
            </a:r>
            <a:r>
              <a:rPr sz="1798" u="sng" spc="-7" dirty="0">
                <a:solidFill>
                  <a:srgbClr val="FFFFFF"/>
                </a:solidFill>
                <a:uFill>
                  <a:solidFill>
                    <a:srgbClr val="FFFFFF"/>
                  </a:solidFill>
                </a:uFill>
                <a:latin typeface="Arial"/>
                <a:cs typeface="Arial"/>
                <a:hlinkClick r:id="rId5"/>
              </a:rPr>
              <a:t>CukierWendy</a:t>
            </a:r>
            <a:endParaRPr sz="1798">
              <a:solidFill>
                <a:prstClr val="black"/>
              </a:solidFill>
              <a:latin typeface="Arial"/>
              <a:cs typeface="Arial"/>
            </a:endParaRPr>
          </a:p>
        </p:txBody>
      </p:sp>
      <p:sp>
        <p:nvSpPr>
          <p:cNvPr id="13" name="object 13"/>
          <p:cNvSpPr txBox="1"/>
          <p:nvPr/>
        </p:nvSpPr>
        <p:spPr>
          <a:xfrm>
            <a:off x="8774594" y="5407520"/>
            <a:ext cx="2092071" cy="292048"/>
          </a:xfrm>
          <a:prstGeom prst="rect">
            <a:avLst/>
          </a:prstGeom>
        </p:spPr>
        <p:txBody>
          <a:bodyPr vert="horz" wrap="square" lIns="0" tIns="15221" rIns="0" bIns="0" rtlCol="0">
            <a:spAutoFit/>
          </a:bodyPr>
          <a:lstStyle/>
          <a:p>
            <a:pPr marL="16913" defTabSz="1217706">
              <a:spcBef>
                <a:spcPts val="120"/>
              </a:spcBef>
            </a:pPr>
            <a:r>
              <a:rPr sz="1798" u="sng" spc="-13" dirty="0">
                <a:solidFill>
                  <a:srgbClr val="FFFFFF"/>
                </a:solidFill>
                <a:uFill>
                  <a:solidFill>
                    <a:srgbClr val="FFFFFF"/>
                  </a:solidFill>
                </a:uFill>
                <a:latin typeface="Arial"/>
                <a:cs typeface="Arial"/>
                <a:hlinkClick r:id="rId6"/>
              </a:rPr>
              <a:t>wcukier@ryerson.ca</a:t>
            </a:r>
            <a:endParaRPr sz="1798">
              <a:solidFill>
                <a:prstClr val="black"/>
              </a:solidFill>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449B4F57-B2F3-40FD-9261-DDFE2470E2D8}"/>
              </a:ext>
            </a:extLst>
          </p:cNvPr>
          <p:cNvSpPr>
            <a:spLocks noGrp="1"/>
          </p:cNvSpPr>
          <p:nvPr>
            <p:ph type="title" idx="4294967295"/>
          </p:nvPr>
        </p:nvSpPr>
        <p:spPr bwMode="auto">
          <a:xfrm>
            <a:off x="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pPr eaLnBrk="1" hangingPunct="1"/>
            <a:r>
              <a:rPr lang="en-GB" altLang="en-US" dirty="0"/>
              <a:t>Plotting an impact or outcome map (if done well)</a:t>
            </a:r>
          </a:p>
        </p:txBody>
      </p:sp>
      <p:sp>
        <p:nvSpPr>
          <p:cNvPr id="43011" name="Content Placeholder 2">
            <a:extLst>
              <a:ext uri="{FF2B5EF4-FFF2-40B4-BE49-F238E27FC236}">
                <a16:creationId xmlns:a16="http://schemas.microsoft.com/office/drawing/2014/main" id="{19346998-7DBA-4F2D-A8CC-B73CDB8E7F3C}"/>
              </a:ext>
            </a:extLst>
          </p:cNvPr>
          <p:cNvSpPr>
            <a:spLocks noGrp="1"/>
          </p:cNvSpPr>
          <p:nvPr>
            <p:ph sz="half" idx="4294967295"/>
          </p:nvPr>
        </p:nvSpPr>
        <p:spPr bwMode="auto">
          <a:xfrm>
            <a:off x="6369050" y="1628777"/>
            <a:ext cx="53848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eaLnBrk="1" hangingPunct="1">
              <a:buFont typeface="Wingdings" panose="05000000000000000000" pitchFamily="2" charset="2"/>
              <a:buChar char="ü"/>
            </a:pPr>
            <a:r>
              <a:rPr lang="en-GB" altLang="en-US"/>
              <a:t>Helps to focus on potential impact</a:t>
            </a:r>
          </a:p>
          <a:p>
            <a:pPr eaLnBrk="1" hangingPunct="1">
              <a:buFont typeface="Wingdings" panose="05000000000000000000" pitchFamily="2" charset="2"/>
              <a:buChar char="ü"/>
            </a:pPr>
            <a:r>
              <a:rPr lang="en-GB" altLang="en-US"/>
              <a:t>Provides a way of planning for impact</a:t>
            </a:r>
          </a:p>
          <a:p>
            <a:pPr eaLnBrk="1" hangingPunct="1">
              <a:buFont typeface="Wingdings" panose="05000000000000000000" pitchFamily="2" charset="2"/>
              <a:buChar char="ü"/>
            </a:pPr>
            <a:r>
              <a:rPr lang="en-GB" altLang="en-US"/>
              <a:t>Communicates about what matters to the project or initiative</a:t>
            </a:r>
          </a:p>
          <a:p>
            <a:pPr eaLnBrk="1" hangingPunct="1">
              <a:buFont typeface="Wingdings" panose="05000000000000000000" pitchFamily="2" charset="2"/>
              <a:buChar char="ü"/>
            </a:pPr>
            <a:r>
              <a:rPr lang="en-GB" altLang="en-US"/>
              <a:t>Provides a structure for thinking and learning about impact</a:t>
            </a:r>
          </a:p>
          <a:p>
            <a:pPr eaLnBrk="1" hangingPunct="1">
              <a:buFont typeface="Wingdings" panose="05000000000000000000" pitchFamily="2" charset="2"/>
              <a:buChar char="ü"/>
            </a:pPr>
            <a:r>
              <a:rPr lang="en-GB" altLang="en-US"/>
              <a:t>Creates a framework for evaluating impact</a:t>
            </a:r>
          </a:p>
          <a:p>
            <a:pPr eaLnBrk="1" hangingPunct="1"/>
            <a:endParaRPr lang="en-GB" altLang="en-US"/>
          </a:p>
        </p:txBody>
      </p:sp>
      <p:pic>
        <p:nvPicPr>
          <p:cNvPr id="3" name="Picture 2">
            <a:extLst>
              <a:ext uri="{FF2B5EF4-FFF2-40B4-BE49-F238E27FC236}">
                <a16:creationId xmlns:a16="http://schemas.microsoft.com/office/drawing/2014/main" id="{041CEF30-19C8-4E54-80F4-F83281113C55}"/>
              </a:ext>
            </a:extLst>
          </p:cNvPr>
          <p:cNvPicPr>
            <a:picLocks noChangeAspect="1"/>
          </p:cNvPicPr>
          <p:nvPr/>
        </p:nvPicPr>
        <p:blipFill rotWithShape="1">
          <a:blip r:embed="rId3"/>
          <a:srcRect l="1402" r="9369" b="3"/>
          <a:stretch/>
        </p:blipFill>
        <p:spPr>
          <a:xfrm>
            <a:off x="609600" y="1600201"/>
            <a:ext cx="5384800" cy="4525963"/>
          </a:xfrm>
          <a:prstGeom prst="rect">
            <a:avLst/>
          </a:prstGeom>
          <a:noFill/>
        </p:spPr>
      </p:pic>
    </p:spTree>
    <p:extLst>
      <p:ext uri="{BB962C8B-B14F-4D97-AF65-F5344CB8AC3E}">
        <p14:creationId xmlns:p14="http://schemas.microsoft.com/office/powerpoint/2010/main" val="988810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85F976-CEB2-4067-8A5D-D8A4D7EC7A4C}"/>
              </a:ext>
            </a:extLst>
          </p:cNvPr>
          <p:cNvSpPr>
            <a:spLocks noGrp="1"/>
          </p:cNvSpPr>
          <p:nvPr>
            <p:ph idx="1"/>
          </p:nvPr>
        </p:nvSpPr>
        <p:spPr/>
        <p:txBody>
          <a:bodyPr/>
          <a:lstStyle/>
          <a:p>
            <a:r>
              <a:rPr lang="en-US" dirty="0"/>
              <a:t>Plot pathways</a:t>
            </a:r>
          </a:p>
          <a:p>
            <a:r>
              <a:rPr lang="en-US" dirty="0"/>
              <a:t>Identify and collate evidence</a:t>
            </a:r>
          </a:p>
          <a:p>
            <a:r>
              <a:rPr lang="en-US" dirty="0" err="1"/>
              <a:t>Visualise</a:t>
            </a:r>
            <a:r>
              <a:rPr lang="en-US" dirty="0"/>
              <a:t> progress</a:t>
            </a:r>
          </a:p>
          <a:p>
            <a:r>
              <a:rPr lang="en-US" dirty="0"/>
              <a:t>Report on impact</a:t>
            </a:r>
          </a:p>
          <a:p>
            <a:r>
              <a:rPr lang="en-US" dirty="0"/>
              <a:t>Share with partners</a:t>
            </a:r>
            <a:endParaRPr lang="en-GB" dirty="0"/>
          </a:p>
        </p:txBody>
      </p:sp>
      <p:pic>
        <p:nvPicPr>
          <p:cNvPr id="4" name="Picture 3" descr="Logo&#10;&#10;Description automatically generated">
            <a:extLst>
              <a:ext uri="{FF2B5EF4-FFF2-40B4-BE49-F238E27FC236}">
                <a16:creationId xmlns:a16="http://schemas.microsoft.com/office/drawing/2014/main" id="{3800C345-F87D-456A-8F63-1525BF852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41727"/>
            <a:ext cx="3088636" cy="1172358"/>
          </a:xfrm>
          <a:prstGeom prst="rect">
            <a:avLst/>
          </a:prstGeom>
        </p:spPr>
      </p:pic>
    </p:spTree>
    <p:extLst>
      <p:ext uri="{BB962C8B-B14F-4D97-AF65-F5344CB8AC3E}">
        <p14:creationId xmlns:p14="http://schemas.microsoft.com/office/powerpoint/2010/main" val="992635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88A2CA-54A1-4BF5-9067-C921AFA4930C}"/>
              </a:ext>
            </a:extLst>
          </p:cNvPr>
          <p:cNvPicPr>
            <a:picLocks noChangeAspect="1"/>
          </p:cNvPicPr>
          <p:nvPr/>
        </p:nvPicPr>
        <p:blipFill>
          <a:blip r:embed="rId3"/>
          <a:stretch>
            <a:fillRect/>
          </a:stretch>
        </p:blipFill>
        <p:spPr>
          <a:xfrm>
            <a:off x="1172817" y="450178"/>
            <a:ext cx="10037909" cy="5957643"/>
          </a:xfrm>
          <a:prstGeom prst="rect">
            <a:avLst/>
          </a:prstGeom>
        </p:spPr>
      </p:pic>
    </p:spTree>
    <p:extLst>
      <p:ext uri="{BB962C8B-B14F-4D97-AF65-F5344CB8AC3E}">
        <p14:creationId xmlns:p14="http://schemas.microsoft.com/office/powerpoint/2010/main" val="286697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E5E08-D3C8-4BAB-AD1F-DE27EBA9491C}"/>
              </a:ext>
            </a:extLst>
          </p:cNvPr>
          <p:cNvSpPr>
            <a:spLocks noGrp="1"/>
          </p:cNvSpPr>
          <p:nvPr>
            <p:ph type="title"/>
          </p:nvPr>
        </p:nvSpPr>
        <p:spPr/>
        <p:txBody>
          <a:bodyPr/>
          <a:lstStyle/>
          <a:p>
            <a:r>
              <a:rPr lang="en-US" dirty="0"/>
              <a:t>OutNav progress tracking</a:t>
            </a:r>
            <a:endParaRPr lang="en-GB" dirty="0"/>
          </a:p>
        </p:txBody>
      </p:sp>
      <p:pic>
        <p:nvPicPr>
          <p:cNvPr id="4" name="Content Placeholder 3">
            <a:extLst>
              <a:ext uri="{FF2B5EF4-FFF2-40B4-BE49-F238E27FC236}">
                <a16:creationId xmlns:a16="http://schemas.microsoft.com/office/drawing/2014/main" id="{DA9E0D4F-5C91-41CD-A3C9-40EF58774D59}"/>
              </a:ext>
            </a:extLst>
          </p:cNvPr>
          <p:cNvPicPr>
            <a:picLocks noGrp="1" noChangeAspect="1"/>
          </p:cNvPicPr>
          <p:nvPr>
            <p:ph idx="1"/>
          </p:nvPr>
        </p:nvPicPr>
        <p:blipFill>
          <a:blip r:embed="rId3"/>
          <a:stretch>
            <a:fillRect/>
          </a:stretch>
        </p:blipFill>
        <p:spPr>
          <a:xfrm>
            <a:off x="3573774" y="1690688"/>
            <a:ext cx="7780026" cy="4519824"/>
          </a:xfrm>
          <a:prstGeom prst="rect">
            <a:avLst/>
          </a:prstGeom>
        </p:spPr>
      </p:pic>
    </p:spTree>
    <p:extLst>
      <p:ext uri="{BB962C8B-B14F-4D97-AF65-F5344CB8AC3E}">
        <p14:creationId xmlns:p14="http://schemas.microsoft.com/office/powerpoint/2010/main" val="70050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A25D8-ECF3-4CCD-8498-B6E88C4DD88D}"/>
              </a:ext>
            </a:extLst>
          </p:cNvPr>
          <p:cNvSpPr>
            <a:spLocks noGrp="1"/>
          </p:cNvSpPr>
          <p:nvPr>
            <p:ph type="title"/>
          </p:nvPr>
        </p:nvSpPr>
        <p:spPr/>
        <p:txBody>
          <a:bodyPr/>
          <a:lstStyle/>
          <a:p>
            <a:r>
              <a:rPr lang="en-US" dirty="0"/>
              <a:t>Further information</a:t>
            </a:r>
            <a:endParaRPr lang="en-GB" dirty="0"/>
          </a:p>
        </p:txBody>
      </p:sp>
      <p:sp>
        <p:nvSpPr>
          <p:cNvPr id="3" name="Content Placeholder 2">
            <a:extLst>
              <a:ext uri="{FF2B5EF4-FFF2-40B4-BE49-F238E27FC236}">
                <a16:creationId xmlns:a16="http://schemas.microsoft.com/office/drawing/2014/main" id="{DD33927E-0A60-4EA6-B742-F578D30A6DC6}"/>
              </a:ext>
            </a:extLst>
          </p:cNvPr>
          <p:cNvSpPr>
            <a:spLocks noGrp="1"/>
          </p:cNvSpPr>
          <p:nvPr>
            <p:ph idx="1"/>
          </p:nvPr>
        </p:nvSpPr>
        <p:spPr/>
        <p:txBody>
          <a:bodyPr/>
          <a:lstStyle/>
          <a:p>
            <a:r>
              <a:rPr lang="en-US" dirty="0"/>
              <a:t>Join our mailing list </a:t>
            </a:r>
            <a:r>
              <a:rPr lang="en-US" dirty="0">
                <a:solidFill>
                  <a:schemeClr val="accent4">
                    <a:lumMod val="60000"/>
                    <a:lumOff val="40000"/>
                  </a:schemeClr>
                </a:solidFill>
                <a:hlinkClick r:id="rId2">
                  <a:extLst>
                    <a:ext uri="{A12FA001-AC4F-418D-AE19-62706E023703}">
                      <ahyp:hlinkClr xmlns:ahyp="http://schemas.microsoft.com/office/drawing/2018/hyperlinkcolor" val="tx"/>
                    </a:ext>
                  </a:extLst>
                </a:hlinkClick>
              </a:rPr>
              <a:t>https://tinyurl.com/yxpzvdmb</a:t>
            </a:r>
            <a:endParaRPr lang="en-US" dirty="0">
              <a:solidFill>
                <a:schemeClr val="accent4">
                  <a:lumMod val="60000"/>
                  <a:lumOff val="40000"/>
                </a:schemeClr>
              </a:solidFill>
            </a:endParaRPr>
          </a:p>
          <a:p>
            <a:pPr marL="0" indent="0">
              <a:buNone/>
            </a:pPr>
            <a:endParaRPr lang="en-US" dirty="0"/>
          </a:p>
          <a:p>
            <a:r>
              <a:rPr lang="en-US" dirty="0"/>
              <a:t>Research impact school </a:t>
            </a:r>
            <a:r>
              <a:rPr lang="en-US" dirty="0">
                <a:solidFill>
                  <a:schemeClr val="accent4">
                    <a:lumMod val="60000"/>
                    <a:lumOff val="40000"/>
                  </a:schemeClr>
                </a:solidFill>
                <a:hlinkClick r:id="rId3"/>
              </a:rPr>
              <a:t>https://www.matter-of-focus.com/research-impact-school-training/</a:t>
            </a:r>
            <a:endParaRPr lang="en-US" dirty="0">
              <a:solidFill>
                <a:schemeClr val="accent4">
                  <a:lumMod val="60000"/>
                  <a:lumOff val="40000"/>
                </a:schemeClr>
              </a:solidFill>
            </a:endParaRPr>
          </a:p>
          <a:p>
            <a:endParaRPr lang="en-US" dirty="0"/>
          </a:p>
          <a:p>
            <a:r>
              <a:rPr lang="en-US" dirty="0"/>
              <a:t>Join the conversation (Twitter @sasmort @matter_of_focus) and Linked In https://www.linkedin.com/in/sarmorton/)</a:t>
            </a:r>
            <a:br>
              <a:rPr lang="en-US" dirty="0"/>
            </a:br>
            <a:endParaRPr lang="en-US" dirty="0"/>
          </a:p>
          <a:p>
            <a:r>
              <a:rPr lang="en-US" dirty="0"/>
              <a:t>Keep in touch! sarah@matter-of-focus.com</a:t>
            </a:r>
            <a:endParaRPr lang="en-GB" dirty="0"/>
          </a:p>
        </p:txBody>
      </p:sp>
      <p:sp>
        <p:nvSpPr>
          <p:cNvPr id="4" name="Footer Placeholder 3">
            <a:extLst>
              <a:ext uri="{FF2B5EF4-FFF2-40B4-BE49-F238E27FC236}">
                <a16:creationId xmlns:a16="http://schemas.microsoft.com/office/drawing/2014/main" id="{529CC77B-4172-4BD9-8886-8656885BE0C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D630"/>
                </a:solidFill>
                <a:effectLst/>
                <a:uLnTx/>
                <a:uFillTx/>
                <a:latin typeface="Franca SemiBold" panose="02010003040000000000" pitchFamily="50" charset="0"/>
                <a:ea typeface="+mn-ea"/>
                <a:cs typeface="+mn-cs"/>
              </a:rPr>
              <a:t>© 2020 Matter of Focus®</a:t>
            </a:r>
            <a:endParaRPr kumimoji="0" lang="en-GB" sz="1200" b="0" i="0" u="none" strike="noStrike" kern="1200" cap="none" spc="0" normalizeH="0" baseline="0" noProof="0" dirty="0">
              <a:ln>
                <a:noFill/>
              </a:ln>
              <a:solidFill>
                <a:srgbClr val="FFD630"/>
              </a:solidFill>
              <a:effectLst/>
              <a:uLnTx/>
              <a:uFillTx/>
              <a:latin typeface="Franca SemiBold" panose="02010003040000000000" pitchFamily="50" charset="0"/>
              <a:ea typeface="+mn-ea"/>
              <a:cs typeface="+mn-cs"/>
            </a:endParaRPr>
          </a:p>
        </p:txBody>
      </p:sp>
    </p:spTree>
    <p:extLst>
      <p:ext uri="{BB962C8B-B14F-4D97-AF65-F5344CB8AC3E}">
        <p14:creationId xmlns:p14="http://schemas.microsoft.com/office/powerpoint/2010/main" val="1409108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br>
              <a:rPr lang="nl-NL" sz="3100" dirty="0">
                <a:latin typeface="Garamond" panose="02020404030301010803" pitchFamily="18" charset="0"/>
              </a:rPr>
            </a:br>
            <a:r>
              <a:rPr lang="nl-NL" sz="3100" b="1" dirty="0">
                <a:solidFill>
                  <a:srgbClr val="820000"/>
                </a:solidFill>
                <a:latin typeface="Garamond" panose="02020404030301010803" pitchFamily="18" charset="0"/>
              </a:rPr>
              <a:t>Angus Paterson  </a:t>
            </a:r>
          </a:p>
          <a:p>
            <a:pPr algn="ctr">
              <a:lnSpc>
                <a:spcPct val="134000"/>
              </a:lnSpc>
              <a:spcAft>
                <a:spcPts val="600"/>
              </a:spcAft>
            </a:pPr>
            <a:r>
              <a:rPr lang="en-AU" sz="2500" i="1" dirty="0">
                <a:latin typeface="Garamond" panose="02020404030301010803" pitchFamily="18" charset="0"/>
              </a:rPr>
              <a:t>Managing Director of South African Institute for Aquatic Biodiversity, NRF, South Africa  </a:t>
            </a: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537090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b="1" dirty="0"/>
              <a:t>Skills required for driving research and innovation impact in the “Blue Economy”. </a:t>
            </a:r>
            <a:br>
              <a:rPr lang="en-ZA" dirty="0"/>
            </a:br>
            <a:r>
              <a:rPr lang="en-ZA" dirty="0"/>
              <a:t>A.Paterson, J.Pegg and G.Simpson</a:t>
            </a:r>
            <a:br>
              <a:rPr lang="en-ZA" dirty="0"/>
            </a:br>
            <a:r>
              <a:rPr lang="en-ZA" dirty="0"/>
              <a:t>National Research Foundation – South Africa </a:t>
            </a:r>
            <a:br>
              <a:rPr lang="en-ZA" dirty="0"/>
            </a:br>
            <a:endParaRPr lang="en-ZA" dirty="0"/>
          </a:p>
        </p:txBody>
      </p:sp>
      <p:pic>
        <p:nvPicPr>
          <p:cNvPr id="4" name="Picture 3"/>
          <p:cNvPicPr>
            <a:picLocks noChangeAspect="1"/>
          </p:cNvPicPr>
          <p:nvPr/>
        </p:nvPicPr>
        <p:blipFill>
          <a:blip r:embed="rId2"/>
          <a:stretch>
            <a:fillRect/>
          </a:stretch>
        </p:blipFill>
        <p:spPr>
          <a:xfrm>
            <a:off x="1530185" y="3932704"/>
            <a:ext cx="2978972" cy="1982990"/>
          </a:xfrm>
          <a:prstGeom prst="rect">
            <a:avLst/>
          </a:prstGeom>
        </p:spPr>
      </p:pic>
      <p:pic>
        <p:nvPicPr>
          <p:cNvPr id="5" name="Picture 4"/>
          <p:cNvPicPr>
            <a:picLocks noChangeAspect="1"/>
          </p:cNvPicPr>
          <p:nvPr/>
        </p:nvPicPr>
        <p:blipFill>
          <a:blip r:embed="rId3"/>
          <a:stretch>
            <a:fillRect/>
          </a:stretch>
        </p:blipFill>
        <p:spPr>
          <a:xfrm>
            <a:off x="7680176" y="3932703"/>
            <a:ext cx="2987824" cy="1982990"/>
          </a:xfrm>
          <a:prstGeom prst="rect">
            <a:avLst/>
          </a:prstGeom>
        </p:spPr>
      </p:pic>
    </p:spTree>
    <p:extLst>
      <p:ext uri="{BB962C8B-B14F-4D97-AF65-F5344CB8AC3E}">
        <p14:creationId xmlns:p14="http://schemas.microsoft.com/office/powerpoint/2010/main" val="1574144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75520" y="620688"/>
            <a:ext cx="8712968" cy="4752528"/>
          </a:xfrm>
        </p:spPr>
        <p:txBody>
          <a:bodyPr>
            <a:normAutofit fontScale="62500" lnSpcReduction="20000"/>
          </a:bodyPr>
          <a:lstStyle/>
          <a:p>
            <a:r>
              <a:rPr lang="en-ZA" dirty="0"/>
              <a:t>South Africa is currently finalising its Research &amp; Innovation Decadal Plan 2021- 2031. </a:t>
            </a:r>
          </a:p>
          <a:p>
            <a:endParaRPr lang="en-ZA" dirty="0"/>
          </a:p>
          <a:p>
            <a:r>
              <a:rPr lang="en-ZA" dirty="0"/>
              <a:t>A key component of this strategic plan is ensuring the National System of Innovation (NSI) delivers research and innovation that results in socio-economic impact. </a:t>
            </a:r>
          </a:p>
          <a:p>
            <a:endParaRPr lang="en-ZA" dirty="0"/>
          </a:p>
          <a:p>
            <a:r>
              <a:rPr lang="en-ZA" dirty="0"/>
              <a:t>The South African government has identified the  “Blue economy” as a key socio-economic driver. </a:t>
            </a:r>
          </a:p>
          <a:p>
            <a:endParaRPr lang="en-ZA" dirty="0"/>
          </a:p>
          <a:p>
            <a:r>
              <a:rPr lang="en-ZA" dirty="0"/>
              <a:t>To achieve research &amp; innovation impact will require a different approach by funding agencies such as the National Research Foundation and their associated National Facilities.</a:t>
            </a:r>
          </a:p>
          <a:p>
            <a:pPr marL="0" indent="0">
              <a:buNone/>
            </a:pPr>
            <a:r>
              <a:rPr lang="en-ZA" dirty="0"/>
              <a:t> </a:t>
            </a:r>
          </a:p>
          <a:p>
            <a:r>
              <a:rPr lang="en-ZA" dirty="0"/>
              <a:t>The National Research Foundation (NRF) is presently developing a number of policies and systems to give action to its Vision 2030. </a:t>
            </a:r>
          </a:p>
          <a:p>
            <a:pPr marL="0" indent="0">
              <a:buNone/>
            </a:pPr>
            <a:endParaRPr lang="en-ZA" dirty="0"/>
          </a:p>
        </p:txBody>
      </p:sp>
    </p:spTree>
    <p:extLst>
      <p:ext uri="{BB962C8B-B14F-4D97-AF65-F5344CB8AC3E}">
        <p14:creationId xmlns:p14="http://schemas.microsoft.com/office/powerpoint/2010/main" val="2217646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844" y="-99392"/>
            <a:ext cx="8229600" cy="1143000"/>
          </a:xfrm>
        </p:spPr>
        <p:txBody>
          <a:bodyPr/>
          <a:lstStyle/>
          <a:p>
            <a:r>
              <a:rPr lang="en-ZA" b="1" dirty="0"/>
              <a:t>NRF VISION 2030 </a:t>
            </a:r>
          </a:p>
        </p:txBody>
      </p:sp>
      <p:sp>
        <p:nvSpPr>
          <p:cNvPr id="3" name="Content Placeholder 2"/>
          <p:cNvSpPr>
            <a:spLocks noGrp="1"/>
          </p:cNvSpPr>
          <p:nvPr>
            <p:ph idx="1"/>
          </p:nvPr>
        </p:nvSpPr>
        <p:spPr>
          <a:xfrm>
            <a:off x="1974844" y="990600"/>
            <a:ext cx="8229600" cy="4525963"/>
          </a:xfrm>
        </p:spPr>
        <p:txBody>
          <a:bodyPr>
            <a:normAutofit/>
          </a:bodyPr>
          <a:lstStyle/>
          <a:p>
            <a:r>
              <a:rPr lang="en-GB" b="1" dirty="0">
                <a:solidFill>
                  <a:srgbClr val="000000"/>
                </a:solidFill>
                <a:latin typeface="Calibri" panose="020F0502020204030204" pitchFamily="34" charset="0"/>
              </a:rPr>
              <a:t>NRF Vision – </a:t>
            </a:r>
            <a:r>
              <a:rPr lang="en-GB" dirty="0">
                <a:solidFill>
                  <a:srgbClr val="000000"/>
                </a:solidFill>
                <a:latin typeface="Calibri" panose="020F0502020204030204" pitchFamily="34" charset="0"/>
              </a:rPr>
              <a:t>Research that works for society </a:t>
            </a:r>
          </a:p>
          <a:p>
            <a:r>
              <a:rPr lang="en-GB" b="1" dirty="0">
                <a:solidFill>
                  <a:srgbClr val="000000"/>
                </a:solidFill>
                <a:latin typeface="Calibri" panose="020F0502020204030204" pitchFamily="34" charset="0"/>
              </a:rPr>
              <a:t>NRF Mission – </a:t>
            </a:r>
            <a:r>
              <a:rPr lang="en-GB" dirty="0">
                <a:solidFill>
                  <a:srgbClr val="000000"/>
                </a:solidFill>
                <a:latin typeface="Calibri" panose="020F0502020204030204" pitchFamily="34" charset="0"/>
              </a:rPr>
              <a:t>To improve the quality of life of all South Africans through advancing research, science, technology and innovation.</a:t>
            </a:r>
          </a:p>
          <a:p>
            <a:pPr lvl="1"/>
            <a:r>
              <a:rPr lang="en-GB" sz="2200" dirty="0">
                <a:solidFill>
                  <a:srgbClr val="FF0000"/>
                </a:solidFill>
                <a:latin typeface="Calibri" panose="020F0502020204030204" pitchFamily="34" charset="0"/>
              </a:rPr>
              <a:t>Transformation Policy</a:t>
            </a:r>
          </a:p>
          <a:p>
            <a:pPr lvl="1"/>
            <a:r>
              <a:rPr lang="en-GB" sz="2200" dirty="0">
                <a:solidFill>
                  <a:srgbClr val="000000"/>
                </a:solidFill>
                <a:latin typeface="Calibri" panose="020F0502020204030204" pitchFamily="34" charset="0"/>
              </a:rPr>
              <a:t>Research Agenda: Theme approach </a:t>
            </a:r>
          </a:p>
          <a:p>
            <a:pPr lvl="1"/>
            <a:r>
              <a:rPr lang="en-GB" sz="2200" dirty="0">
                <a:solidFill>
                  <a:srgbClr val="000000"/>
                </a:solidFill>
                <a:latin typeface="Calibri" panose="020F0502020204030204" pitchFamily="34" charset="0"/>
              </a:rPr>
              <a:t>Research excellence policy: Inclusivity, Redress, Impact &amp; Rigour </a:t>
            </a:r>
          </a:p>
          <a:p>
            <a:pPr lvl="1"/>
            <a:r>
              <a:rPr lang="en-GB" sz="2200" dirty="0">
                <a:solidFill>
                  <a:srgbClr val="000000"/>
                </a:solidFill>
                <a:latin typeface="Calibri" panose="020F0502020204030204" pitchFamily="34" charset="0"/>
              </a:rPr>
              <a:t>Engaged Research Policy: Stakeholder involvement </a:t>
            </a:r>
          </a:p>
          <a:p>
            <a:pPr lvl="1"/>
            <a:r>
              <a:rPr lang="en-GB" sz="2200" dirty="0">
                <a:solidFill>
                  <a:srgbClr val="000000"/>
                </a:solidFill>
                <a:latin typeface="Calibri" panose="020F0502020204030204" pitchFamily="34" charset="0"/>
              </a:rPr>
              <a:t>Research Impact Policy: Impact orientated</a:t>
            </a:r>
          </a:p>
          <a:p>
            <a:endParaRPr lang="en-ZA" dirty="0"/>
          </a:p>
        </p:txBody>
      </p:sp>
      <p:sp>
        <p:nvSpPr>
          <p:cNvPr id="4" name="Rectangle 3"/>
          <p:cNvSpPr/>
          <p:nvPr/>
        </p:nvSpPr>
        <p:spPr>
          <a:xfrm>
            <a:off x="4511824" y="6093296"/>
            <a:ext cx="1872208" cy="764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latin typeface="Calibri"/>
            </a:endParaRPr>
          </a:p>
        </p:txBody>
      </p:sp>
    </p:spTree>
    <p:extLst>
      <p:ext uri="{BB962C8B-B14F-4D97-AF65-F5344CB8AC3E}">
        <p14:creationId xmlns:p14="http://schemas.microsoft.com/office/powerpoint/2010/main" val="1025629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962" r="7397"/>
          <a:stretch/>
        </p:blipFill>
        <p:spPr>
          <a:xfrm>
            <a:off x="1524000" y="569222"/>
            <a:ext cx="9144000" cy="5380058"/>
          </a:xfrm>
          <a:prstGeom prst="rect">
            <a:avLst/>
          </a:prstGeom>
        </p:spPr>
      </p:pic>
      <p:sp>
        <p:nvSpPr>
          <p:cNvPr id="6" name="Oval 5"/>
          <p:cNvSpPr/>
          <p:nvPr/>
        </p:nvSpPr>
        <p:spPr>
          <a:xfrm>
            <a:off x="6744072" y="4653136"/>
            <a:ext cx="216024" cy="2160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latin typeface="Calibri"/>
            </a:endParaRPr>
          </a:p>
        </p:txBody>
      </p:sp>
    </p:spTree>
    <p:extLst>
      <p:ext uri="{BB962C8B-B14F-4D97-AF65-F5344CB8AC3E}">
        <p14:creationId xmlns:p14="http://schemas.microsoft.com/office/powerpoint/2010/main" val="3560123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17" y="0"/>
            <a:ext cx="12176967" cy="6852081"/>
          </a:xfrm>
          <a:custGeom>
            <a:avLst/>
            <a:gdLst/>
            <a:ahLst/>
            <a:cxnLst/>
            <a:rect l="l" t="t" r="r" b="b"/>
            <a:pathLst>
              <a:path w="9144000" h="5145405">
                <a:moveTo>
                  <a:pt x="9144000" y="0"/>
                </a:moveTo>
                <a:lnTo>
                  <a:pt x="0" y="0"/>
                </a:lnTo>
                <a:lnTo>
                  <a:pt x="0" y="5145024"/>
                </a:lnTo>
                <a:lnTo>
                  <a:pt x="9144000" y="5145024"/>
                </a:lnTo>
                <a:lnTo>
                  <a:pt x="9144000" y="0"/>
                </a:lnTo>
                <a:close/>
              </a:path>
            </a:pathLst>
          </a:custGeom>
          <a:solidFill>
            <a:srgbClr val="EBFFC3">
              <a:alpha val="50195"/>
            </a:srgbClr>
          </a:solidFill>
        </p:spPr>
        <p:txBody>
          <a:bodyPr wrap="square" lIns="0" tIns="0" rIns="0" bIns="0" rtlCol="0"/>
          <a:lstStyle/>
          <a:p>
            <a:pPr defTabSz="1217706"/>
            <a:endParaRPr sz="2397">
              <a:solidFill>
                <a:prstClr val="black"/>
              </a:solidFill>
              <a:latin typeface="Calibri"/>
            </a:endParaRPr>
          </a:p>
        </p:txBody>
      </p:sp>
      <p:sp>
        <p:nvSpPr>
          <p:cNvPr id="3" name="object 3"/>
          <p:cNvSpPr/>
          <p:nvPr/>
        </p:nvSpPr>
        <p:spPr>
          <a:xfrm>
            <a:off x="11299623" y="6056010"/>
            <a:ext cx="694086" cy="694084"/>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object 4"/>
          <p:cNvSpPr txBox="1"/>
          <p:nvPr/>
        </p:nvSpPr>
        <p:spPr>
          <a:xfrm>
            <a:off x="310452" y="996649"/>
            <a:ext cx="11488630" cy="5545417"/>
          </a:xfrm>
          <a:prstGeom prst="rect">
            <a:avLst/>
          </a:prstGeom>
        </p:spPr>
        <p:txBody>
          <a:bodyPr vert="horz" wrap="square" lIns="0" tIns="60885" rIns="0" bIns="0" rtlCol="0">
            <a:spAutoFit/>
          </a:bodyPr>
          <a:lstStyle/>
          <a:p>
            <a:pPr marL="16913" marR="6765" defTabSz="1217706">
              <a:lnSpc>
                <a:spcPct val="90000"/>
              </a:lnSpc>
              <a:spcBef>
                <a:spcPts val="479"/>
              </a:spcBef>
            </a:pPr>
            <a:r>
              <a:rPr sz="2797" spc="20" dirty="0">
                <a:solidFill>
                  <a:prstClr val="black"/>
                </a:solidFill>
                <a:latin typeface="Arial"/>
                <a:cs typeface="Arial"/>
              </a:rPr>
              <a:t>What</a:t>
            </a:r>
            <a:r>
              <a:rPr sz="2797" spc="-87" dirty="0">
                <a:solidFill>
                  <a:prstClr val="black"/>
                </a:solidFill>
                <a:latin typeface="Arial"/>
                <a:cs typeface="Arial"/>
              </a:rPr>
              <a:t> </a:t>
            </a:r>
            <a:r>
              <a:rPr sz="2797" spc="7" dirty="0">
                <a:solidFill>
                  <a:prstClr val="black"/>
                </a:solidFill>
                <a:latin typeface="Arial"/>
                <a:cs typeface="Arial"/>
              </a:rPr>
              <a:t>is</a:t>
            </a:r>
            <a:r>
              <a:rPr sz="2797" spc="-40" dirty="0">
                <a:solidFill>
                  <a:prstClr val="black"/>
                </a:solidFill>
                <a:latin typeface="Arial"/>
                <a:cs typeface="Arial"/>
              </a:rPr>
              <a:t> </a:t>
            </a:r>
            <a:r>
              <a:rPr sz="2797" spc="7" dirty="0">
                <a:solidFill>
                  <a:prstClr val="black"/>
                </a:solidFill>
                <a:latin typeface="Arial"/>
                <a:cs typeface="Arial"/>
              </a:rPr>
              <a:t>Research</a:t>
            </a:r>
            <a:r>
              <a:rPr sz="2797" spc="-107" dirty="0">
                <a:solidFill>
                  <a:prstClr val="black"/>
                </a:solidFill>
                <a:latin typeface="Arial"/>
                <a:cs typeface="Arial"/>
              </a:rPr>
              <a:t> </a:t>
            </a:r>
            <a:r>
              <a:rPr sz="2797" dirty="0">
                <a:solidFill>
                  <a:prstClr val="black"/>
                </a:solidFill>
                <a:latin typeface="Arial"/>
                <a:cs typeface="Arial"/>
              </a:rPr>
              <a:t>Impact?</a:t>
            </a:r>
            <a:r>
              <a:rPr sz="2797" spc="-67" dirty="0">
                <a:solidFill>
                  <a:prstClr val="black"/>
                </a:solidFill>
                <a:latin typeface="Arial"/>
                <a:cs typeface="Arial"/>
              </a:rPr>
              <a:t> </a:t>
            </a:r>
            <a:r>
              <a:rPr sz="2797" dirty="0">
                <a:solidFill>
                  <a:prstClr val="black"/>
                </a:solidFill>
                <a:latin typeface="Arial"/>
                <a:cs typeface="Arial"/>
              </a:rPr>
              <a:t>identifiable </a:t>
            </a:r>
            <a:r>
              <a:rPr sz="2797" spc="-7" dirty="0">
                <a:solidFill>
                  <a:prstClr val="black"/>
                </a:solidFill>
                <a:latin typeface="Arial"/>
                <a:cs typeface="Arial"/>
              </a:rPr>
              <a:t>benefit</a:t>
            </a:r>
            <a:r>
              <a:rPr sz="2797" spc="-80" dirty="0">
                <a:solidFill>
                  <a:prstClr val="black"/>
                </a:solidFill>
                <a:latin typeface="Arial"/>
                <a:cs typeface="Arial"/>
              </a:rPr>
              <a:t> </a:t>
            </a:r>
            <a:r>
              <a:rPr sz="2797" spc="7" dirty="0">
                <a:solidFill>
                  <a:prstClr val="black"/>
                </a:solidFill>
                <a:latin typeface="Arial"/>
                <a:cs typeface="Arial"/>
              </a:rPr>
              <a:t>or</a:t>
            </a:r>
            <a:r>
              <a:rPr sz="2797" spc="-13" dirty="0">
                <a:solidFill>
                  <a:prstClr val="black"/>
                </a:solidFill>
                <a:latin typeface="Arial"/>
                <a:cs typeface="Arial"/>
              </a:rPr>
              <a:t> </a:t>
            </a:r>
            <a:r>
              <a:rPr sz="2797" dirty="0">
                <a:solidFill>
                  <a:prstClr val="black"/>
                </a:solidFill>
                <a:latin typeface="Arial"/>
                <a:cs typeface="Arial"/>
              </a:rPr>
              <a:t>positive</a:t>
            </a:r>
            <a:r>
              <a:rPr sz="2797" spc="-67" dirty="0">
                <a:solidFill>
                  <a:prstClr val="black"/>
                </a:solidFill>
                <a:latin typeface="Arial"/>
                <a:cs typeface="Arial"/>
              </a:rPr>
              <a:t> </a:t>
            </a:r>
            <a:r>
              <a:rPr sz="2797" spc="7" dirty="0">
                <a:solidFill>
                  <a:prstClr val="black"/>
                </a:solidFill>
                <a:latin typeface="Arial"/>
                <a:cs typeface="Arial"/>
              </a:rPr>
              <a:t>influence</a:t>
            </a:r>
            <a:r>
              <a:rPr sz="2797" spc="-27" dirty="0">
                <a:solidFill>
                  <a:prstClr val="black"/>
                </a:solidFill>
                <a:latin typeface="Arial"/>
                <a:cs typeface="Arial"/>
              </a:rPr>
              <a:t> </a:t>
            </a:r>
            <a:r>
              <a:rPr sz="2797" spc="7" dirty="0">
                <a:solidFill>
                  <a:prstClr val="black"/>
                </a:solidFill>
                <a:latin typeface="Arial"/>
                <a:cs typeface="Arial"/>
              </a:rPr>
              <a:t>for</a:t>
            </a:r>
            <a:r>
              <a:rPr sz="2797" spc="-100" dirty="0">
                <a:solidFill>
                  <a:prstClr val="black"/>
                </a:solidFill>
                <a:latin typeface="Arial"/>
                <a:cs typeface="Arial"/>
              </a:rPr>
              <a:t> </a:t>
            </a:r>
            <a:r>
              <a:rPr sz="2797" dirty="0">
                <a:solidFill>
                  <a:prstClr val="black"/>
                </a:solidFill>
                <a:latin typeface="Arial"/>
                <a:cs typeface="Arial"/>
              </a:rPr>
              <a:t>the  </a:t>
            </a:r>
            <a:r>
              <a:rPr sz="2797" spc="-27" dirty="0">
                <a:solidFill>
                  <a:prstClr val="black"/>
                </a:solidFill>
                <a:latin typeface="Arial"/>
                <a:cs typeface="Arial"/>
              </a:rPr>
              <a:t>economy, society, </a:t>
            </a:r>
            <a:r>
              <a:rPr sz="2797" spc="7" dirty="0">
                <a:solidFill>
                  <a:prstClr val="black"/>
                </a:solidFill>
                <a:latin typeface="Arial"/>
                <a:cs typeface="Arial"/>
              </a:rPr>
              <a:t>public policy or </a:t>
            </a:r>
            <a:r>
              <a:rPr sz="2797" dirty="0">
                <a:solidFill>
                  <a:prstClr val="black"/>
                </a:solidFill>
                <a:latin typeface="Arial"/>
                <a:cs typeface="Arial"/>
              </a:rPr>
              <a:t>services, culture, the environment </a:t>
            </a:r>
            <a:r>
              <a:rPr sz="2797" spc="7" dirty="0">
                <a:solidFill>
                  <a:prstClr val="black"/>
                </a:solidFill>
                <a:latin typeface="Arial"/>
                <a:cs typeface="Arial"/>
              </a:rPr>
              <a:t>or  quality of life </a:t>
            </a:r>
            <a:r>
              <a:rPr sz="1864" spc="-13" dirty="0">
                <a:solidFill>
                  <a:prstClr val="black"/>
                </a:solidFill>
                <a:latin typeface="Arial"/>
                <a:cs typeface="Arial"/>
              </a:rPr>
              <a:t>(HEFCE,</a:t>
            </a:r>
            <a:r>
              <a:rPr sz="1864" spc="-180" dirty="0">
                <a:solidFill>
                  <a:prstClr val="black"/>
                </a:solidFill>
                <a:latin typeface="Arial"/>
                <a:cs typeface="Arial"/>
              </a:rPr>
              <a:t> </a:t>
            </a:r>
            <a:r>
              <a:rPr sz="1864" spc="-20" dirty="0">
                <a:solidFill>
                  <a:prstClr val="black"/>
                </a:solidFill>
                <a:latin typeface="Arial"/>
                <a:cs typeface="Arial"/>
              </a:rPr>
              <a:t>2010)</a:t>
            </a:r>
            <a:endParaRPr sz="1864">
              <a:solidFill>
                <a:prstClr val="black"/>
              </a:solidFill>
              <a:latin typeface="Arial"/>
              <a:cs typeface="Arial"/>
            </a:endParaRPr>
          </a:p>
          <a:p>
            <a:pPr marL="243541" indent="-227474" defTabSz="1217706">
              <a:lnSpc>
                <a:spcPts val="2430"/>
              </a:lnSpc>
              <a:buFontTx/>
              <a:buChar char="•"/>
              <a:tabLst>
                <a:tab pos="244387" algn="l"/>
              </a:tabLst>
            </a:pPr>
            <a:r>
              <a:rPr sz="2397" dirty="0">
                <a:solidFill>
                  <a:prstClr val="black"/>
                </a:solidFill>
                <a:latin typeface="Arial"/>
                <a:cs typeface="Arial"/>
              </a:rPr>
              <a:t>Delivering highly </a:t>
            </a:r>
            <a:r>
              <a:rPr sz="2397" spc="7" dirty="0">
                <a:solidFill>
                  <a:prstClr val="black"/>
                </a:solidFill>
                <a:latin typeface="Arial"/>
                <a:cs typeface="Arial"/>
              </a:rPr>
              <a:t>skilled</a:t>
            </a:r>
            <a:r>
              <a:rPr sz="2397" spc="-180" dirty="0">
                <a:solidFill>
                  <a:prstClr val="black"/>
                </a:solidFill>
                <a:latin typeface="Arial"/>
                <a:cs typeface="Arial"/>
              </a:rPr>
              <a:t> </a:t>
            </a:r>
            <a:r>
              <a:rPr sz="2397" dirty="0">
                <a:solidFill>
                  <a:prstClr val="black"/>
                </a:solidFill>
                <a:latin typeface="Arial"/>
                <a:cs typeface="Arial"/>
              </a:rPr>
              <a:t>people;</a:t>
            </a:r>
            <a:endParaRPr sz="2397">
              <a:solidFill>
                <a:prstClr val="black"/>
              </a:solidFill>
              <a:latin typeface="Arial"/>
              <a:cs typeface="Arial"/>
            </a:endParaRPr>
          </a:p>
          <a:p>
            <a:pPr marL="243541" marR="556424" indent="-227474" defTabSz="1217706">
              <a:lnSpc>
                <a:spcPts val="2597"/>
              </a:lnSpc>
              <a:spcBef>
                <a:spcPts val="180"/>
              </a:spcBef>
              <a:buFontTx/>
              <a:buChar char="•"/>
              <a:tabLst>
                <a:tab pos="244387" algn="l"/>
              </a:tabLst>
            </a:pPr>
            <a:r>
              <a:rPr sz="2397" dirty="0">
                <a:solidFill>
                  <a:prstClr val="black"/>
                </a:solidFill>
                <a:latin typeface="Arial"/>
                <a:cs typeface="Arial"/>
              </a:rPr>
              <a:t>Creating new businesses, improving the performance of </a:t>
            </a:r>
            <a:r>
              <a:rPr sz="2397" spc="-7" dirty="0">
                <a:solidFill>
                  <a:prstClr val="black"/>
                </a:solidFill>
                <a:latin typeface="Arial"/>
                <a:cs typeface="Arial"/>
              </a:rPr>
              <a:t>existing </a:t>
            </a:r>
            <a:r>
              <a:rPr sz="2397" dirty="0">
                <a:solidFill>
                  <a:prstClr val="black"/>
                </a:solidFill>
                <a:latin typeface="Arial"/>
                <a:cs typeface="Arial"/>
              </a:rPr>
              <a:t>businesses,</a:t>
            </a:r>
            <a:r>
              <a:rPr sz="2397" spc="-305" dirty="0">
                <a:solidFill>
                  <a:prstClr val="black"/>
                </a:solidFill>
                <a:latin typeface="Arial"/>
                <a:cs typeface="Arial"/>
              </a:rPr>
              <a:t> </a:t>
            </a:r>
            <a:r>
              <a:rPr sz="2397" dirty="0">
                <a:solidFill>
                  <a:prstClr val="black"/>
                </a:solidFill>
                <a:latin typeface="Arial"/>
                <a:cs typeface="Arial"/>
              </a:rPr>
              <a:t>or  commercialising new products or</a:t>
            </a:r>
            <a:r>
              <a:rPr sz="2397" spc="-166" dirty="0">
                <a:solidFill>
                  <a:prstClr val="black"/>
                </a:solidFill>
                <a:latin typeface="Arial"/>
                <a:cs typeface="Arial"/>
              </a:rPr>
              <a:t> </a:t>
            </a:r>
            <a:r>
              <a:rPr sz="2397" dirty="0">
                <a:solidFill>
                  <a:prstClr val="black"/>
                </a:solidFill>
                <a:latin typeface="Arial"/>
                <a:cs typeface="Arial"/>
              </a:rPr>
              <a:t>processes;</a:t>
            </a:r>
            <a:endParaRPr sz="2397">
              <a:solidFill>
                <a:prstClr val="black"/>
              </a:solidFill>
              <a:latin typeface="Arial"/>
              <a:cs typeface="Arial"/>
            </a:endParaRPr>
          </a:p>
          <a:p>
            <a:pPr marL="243541" indent="-227474" defTabSz="1217706">
              <a:lnSpc>
                <a:spcPts val="2397"/>
              </a:lnSpc>
              <a:buFontTx/>
              <a:buChar char="•"/>
              <a:tabLst>
                <a:tab pos="244387" algn="l"/>
              </a:tabLst>
            </a:pPr>
            <a:r>
              <a:rPr sz="2397" dirty="0">
                <a:solidFill>
                  <a:prstClr val="black"/>
                </a:solidFill>
                <a:latin typeface="Arial"/>
                <a:cs typeface="Arial"/>
              </a:rPr>
              <a:t>Attracting </a:t>
            </a:r>
            <a:r>
              <a:rPr sz="2397" spc="-7" dirty="0">
                <a:solidFill>
                  <a:prstClr val="black"/>
                </a:solidFill>
                <a:latin typeface="Arial"/>
                <a:cs typeface="Arial"/>
              </a:rPr>
              <a:t>R&amp;D </a:t>
            </a:r>
            <a:r>
              <a:rPr sz="2397" dirty="0">
                <a:solidFill>
                  <a:prstClr val="black"/>
                </a:solidFill>
                <a:latin typeface="Arial"/>
                <a:cs typeface="Arial"/>
              </a:rPr>
              <a:t>investment from global</a:t>
            </a:r>
            <a:r>
              <a:rPr sz="2397" spc="-213" dirty="0">
                <a:solidFill>
                  <a:prstClr val="black"/>
                </a:solidFill>
                <a:latin typeface="Arial"/>
                <a:cs typeface="Arial"/>
              </a:rPr>
              <a:t> </a:t>
            </a:r>
            <a:r>
              <a:rPr sz="2397" spc="7" dirty="0">
                <a:solidFill>
                  <a:prstClr val="black"/>
                </a:solidFill>
                <a:latin typeface="Arial"/>
                <a:cs typeface="Arial"/>
              </a:rPr>
              <a:t>business;</a:t>
            </a:r>
            <a:endParaRPr sz="2397">
              <a:solidFill>
                <a:prstClr val="black"/>
              </a:solidFill>
              <a:latin typeface="Arial"/>
              <a:cs typeface="Arial"/>
            </a:endParaRPr>
          </a:p>
          <a:p>
            <a:pPr marL="243541" indent="-227474" defTabSz="1217706">
              <a:lnSpc>
                <a:spcPts val="2590"/>
              </a:lnSpc>
              <a:buFontTx/>
              <a:buChar char="•"/>
              <a:tabLst>
                <a:tab pos="244387" algn="l"/>
              </a:tabLst>
            </a:pPr>
            <a:r>
              <a:rPr sz="2397" dirty="0">
                <a:solidFill>
                  <a:prstClr val="black"/>
                </a:solidFill>
                <a:latin typeface="Arial"/>
                <a:cs typeface="Arial"/>
              </a:rPr>
              <a:t>Better informed public </a:t>
            </a:r>
            <a:r>
              <a:rPr sz="2397" spc="7" dirty="0">
                <a:solidFill>
                  <a:prstClr val="black"/>
                </a:solidFill>
                <a:latin typeface="Arial"/>
                <a:cs typeface="Arial"/>
              </a:rPr>
              <a:t>policy-making </a:t>
            </a:r>
            <a:r>
              <a:rPr sz="2397" dirty="0">
                <a:solidFill>
                  <a:prstClr val="black"/>
                </a:solidFill>
                <a:latin typeface="Arial"/>
                <a:cs typeface="Arial"/>
              </a:rPr>
              <a:t>or improved public</a:t>
            </a:r>
            <a:r>
              <a:rPr sz="2397" spc="-419" dirty="0">
                <a:solidFill>
                  <a:prstClr val="black"/>
                </a:solidFill>
                <a:latin typeface="Arial"/>
                <a:cs typeface="Arial"/>
              </a:rPr>
              <a:t> </a:t>
            </a:r>
            <a:r>
              <a:rPr sz="2397" dirty="0">
                <a:solidFill>
                  <a:prstClr val="black"/>
                </a:solidFill>
                <a:latin typeface="Arial"/>
                <a:cs typeface="Arial"/>
              </a:rPr>
              <a:t>services;</a:t>
            </a:r>
            <a:endParaRPr sz="2397">
              <a:solidFill>
                <a:prstClr val="black"/>
              </a:solidFill>
              <a:latin typeface="Arial"/>
              <a:cs typeface="Arial"/>
            </a:endParaRPr>
          </a:p>
          <a:p>
            <a:pPr marL="243541" indent="-227474" defTabSz="1217706">
              <a:lnSpc>
                <a:spcPts val="2590"/>
              </a:lnSpc>
              <a:buFontTx/>
              <a:buChar char="•"/>
              <a:tabLst>
                <a:tab pos="244387" algn="l"/>
              </a:tabLst>
            </a:pPr>
            <a:r>
              <a:rPr sz="2397" dirty="0">
                <a:solidFill>
                  <a:prstClr val="black"/>
                </a:solidFill>
                <a:latin typeface="Arial"/>
                <a:cs typeface="Arial"/>
              </a:rPr>
              <a:t>Improved patient care or health</a:t>
            </a:r>
            <a:r>
              <a:rPr sz="2397" spc="-220" dirty="0">
                <a:solidFill>
                  <a:prstClr val="black"/>
                </a:solidFill>
                <a:latin typeface="Arial"/>
                <a:cs typeface="Arial"/>
              </a:rPr>
              <a:t> </a:t>
            </a:r>
            <a:r>
              <a:rPr sz="2397" spc="7" dirty="0">
                <a:solidFill>
                  <a:prstClr val="black"/>
                </a:solidFill>
                <a:latin typeface="Arial"/>
                <a:cs typeface="Arial"/>
              </a:rPr>
              <a:t>outcomes;</a:t>
            </a:r>
            <a:endParaRPr sz="2397">
              <a:solidFill>
                <a:prstClr val="black"/>
              </a:solidFill>
              <a:latin typeface="Arial"/>
              <a:cs typeface="Arial"/>
            </a:endParaRPr>
          </a:p>
          <a:p>
            <a:pPr marL="243541" indent="-227474" defTabSz="1217706">
              <a:lnSpc>
                <a:spcPts val="2590"/>
              </a:lnSpc>
              <a:buFontTx/>
              <a:buChar char="•"/>
              <a:tabLst>
                <a:tab pos="244387" algn="l"/>
              </a:tabLst>
            </a:pPr>
            <a:r>
              <a:rPr sz="2397" dirty="0">
                <a:solidFill>
                  <a:prstClr val="black"/>
                </a:solidFill>
                <a:latin typeface="Arial"/>
                <a:cs typeface="Arial"/>
              </a:rPr>
              <a:t>Progress </a:t>
            </a:r>
            <a:r>
              <a:rPr sz="2397" spc="-7" dirty="0">
                <a:solidFill>
                  <a:prstClr val="black"/>
                </a:solidFill>
                <a:latin typeface="Arial"/>
                <a:cs typeface="Arial"/>
              </a:rPr>
              <a:t>towards </a:t>
            </a:r>
            <a:r>
              <a:rPr sz="2397" dirty="0">
                <a:solidFill>
                  <a:prstClr val="black"/>
                </a:solidFill>
                <a:latin typeface="Arial"/>
                <a:cs typeface="Arial"/>
              </a:rPr>
              <a:t>sustainable development, including environmental</a:t>
            </a:r>
            <a:r>
              <a:rPr sz="2397" spc="-459" dirty="0">
                <a:solidFill>
                  <a:prstClr val="black"/>
                </a:solidFill>
                <a:latin typeface="Arial"/>
                <a:cs typeface="Arial"/>
              </a:rPr>
              <a:t> </a:t>
            </a:r>
            <a:r>
              <a:rPr sz="2397" dirty="0">
                <a:solidFill>
                  <a:prstClr val="black"/>
                </a:solidFill>
                <a:latin typeface="Arial"/>
                <a:cs typeface="Arial"/>
              </a:rPr>
              <a:t>sustainability;</a:t>
            </a:r>
            <a:endParaRPr sz="2397">
              <a:solidFill>
                <a:prstClr val="black"/>
              </a:solidFill>
              <a:latin typeface="Arial"/>
              <a:cs typeface="Arial"/>
            </a:endParaRPr>
          </a:p>
          <a:p>
            <a:pPr marL="243541" indent="-227474" defTabSz="1217706">
              <a:lnSpc>
                <a:spcPts val="2590"/>
              </a:lnSpc>
              <a:buFontTx/>
              <a:buChar char="•"/>
              <a:tabLst>
                <a:tab pos="244387" algn="l"/>
              </a:tabLst>
            </a:pPr>
            <a:r>
              <a:rPr sz="2397" dirty="0">
                <a:solidFill>
                  <a:prstClr val="black"/>
                </a:solidFill>
                <a:latin typeface="Arial"/>
                <a:cs typeface="Arial"/>
              </a:rPr>
              <a:t>Cultural enrichment, including improved public engagement </a:t>
            </a:r>
            <a:r>
              <a:rPr sz="2397" spc="-13" dirty="0">
                <a:solidFill>
                  <a:prstClr val="black"/>
                </a:solidFill>
                <a:latin typeface="Arial"/>
                <a:cs typeface="Arial"/>
              </a:rPr>
              <a:t>with </a:t>
            </a:r>
            <a:r>
              <a:rPr sz="2397" spc="7" dirty="0">
                <a:solidFill>
                  <a:prstClr val="black"/>
                </a:solidFill>
                <a:latin typeface="Arial"/>
                <a:cs typeface="Arial"/>
              </a:rPr>
              <a:t>science</a:t>
            </a:r>
            <a:r>
              <a:rPr sz="2397" spc="-446" dirty="0">
                <a:solidFill>
                  <a:prstClr val="black"/>
                </a:solidFill>
                <a:latin typeface="Arial"/>
                <a:cs typeface="Arial"/>
              </a:rPr>
              <a:t> </a:t>
            </a:r>
            <a:r>
              <a:rPr sz="2397" dirty="0">
                <a:solidFill>
                  <a:prstClr val="black"/>
                </a:solidFill>
                <a:latin typeface="Arial"/>
                <a:cs typeface="Arial"/>
              </a:rPr>
              <a:t>and</a:t>
            </a:r>
            <a:endParaRPr sz="2397">
              <a:solidFill>
                <a:prstClr val="black"/>
              </a:solidFill>
              <a:latin typeface="Arial"/>
              <a:cs typeface="Arial"/>
            </a:endParaRPr>
          </a:p>
          <a:p>
            <a:pPr marL="243541" defTabSz="1217706">
              <a:lnSpc>
                <a:spcPts val="2590"/>
              </a:lnSpc>
            </a:pPr>
            <a:r>
              <a:rPr sz="2397" dirty="0">
                <a:solidFill>
                  <a:prstClr val="black"/>
                </a:solidFill>
                <a:latin typeface="Arial"/>
                <a:cs typeface="Arial"/>
              </a:rPr>
              <a:t>research;</a:t>
            </a:r>
            <a:endParaRPr sz="2397">
              <a:solidFill>
                <a:prstClr val="black"/>
              </a:solidFill>
              <a:latin typeface="Arial"/>
              <a:cs typeface="Arial"/>
            </a:endParaRPr>
          </a:p>
          <a:p>
            <a:pPr marL="243541" indent="-227474" defTabSz="1217706">
              <a:lnSpc>
                <a:spcPts val="2590"/>
              </a:lnSpc>
              <a:buFontTx/>
              <a:buChar char="•"/>
              <a:tabLst>
                <a:tab pos="244387" algn="l"/>
              </a:tabLst>
            </a:pPr>
            <a:r>
              <a:rPr sz="2397" dirty="0">
                <a:solidFill>
                  <a:prstClr val="black"/>
                </a:solidFill>
                <a:latin typeface="Arial"/>
                <a:cs typeface="Arial"/>
              </a:rPr>
              <a:t>Improved </a:t>
            </a:r>
            <a:r>
              <a:rPr sz="2397" spc="7" dirty="0">
                <a:solidFill>
                  <a:prstClr val="black"/>
                </a:solidFill>
                <a:latin typeface="Arial"/>
                <a:cs typeface="Arial"/>
              </a:rPr>
              <a:t>social </a:t>
            </a:r>
            <a:r>
              <a:rPr sz="2397" spc="-7" dirty="0">
                <a:solidFill>
                  <a:prstClr val="black"/>
                </a:solidFill>
                <a:latin typeface="Arial"/>
                <a:cs typeface="Arial"/>
              </a:rPr>
              <a:t>welfare, </a:t>
            </a:r>
            <a:r>
              <a:rPr sz="2397" spc="7" dirty="0">
                <a:solidFill>
                  <a:prstClr val="black"/>
                </a:solidFill>
                <a:latin typeface="Arial"/>
                <a:cs typeface="Arial"/>
              </a:rPr>
              <a:t>social cohesion </a:t>
            </a:r>
            <a:r>
              <a:rPr sz="2397" dirty="0">
                <a:solidFill>
                  <a:prstClr val="black"/>
                </a:solidFill>
                <a:latin typeface="Arial"/>
                <a:cs typeface="Arial"/>
              </a:rPr>
              <a:t>or national</a:t>
            </a:r>
            <a:r>
              <a:rPr sz="2397" spc="-400" dirty="0">
                <a:solidFill>
                  <a:prstClr val="black"/>
                </a:solidFill>
                <a:latin typeface="Arial"/>
                <a:cs typeface="Arial"/>
              </a:rPr>
              <a:t> </a:t>
            </a:r>
            <a:r>
              <a:rPr sz="2397" dirty="0">
                <a:solidFill>
                  <a:prstClr val="black"/>
                </a:solidFill>
                <a:latin typeface="Arial"/>
                <a:cs typeface="Arial"/>
              </a:rPr>
              <a:t>security;</a:t>
            </a:r>
            <a:endParaRPr sz="2397">
              <a:solidFill>
                <a:prstClr val="black"/>
              </a:solidFill>
              <a:latin typeface="Arial"/>
              <a:cs typeface="Arial"/>
            </a:endParaRPr>
          </a:p>
          <a:p>
            <a:pPr marL="243541" indent="-227474" defTabSz="1217706">
              <a:lnSpc>
                <a:spcPts val="2590"/>
              </a:lnSpc>
              <a:buFontTx/>
              <a:buChar char="•"/>
              <a:tabLst>
                <a:tab pos="244387" algn="l"/>
              </a:tabLst>
            </a:pPr>
            <a:r>
              <a:rPr sz="2397" spc="-7" dirty="0">
                <a:solidFill>
                  <a:prstClr val="black"/>
                </a:solidFill>
                <a:latin typeface="Arial"/>
                <a:cs typeface="Arial"/>
              </a:rPr>
              <a:t>Other </a:t>
            </a:r>
            <a:r>
              <a:rPr sz="2397" dirty="0">
                <a:solidFill>
                  <a:prstClr val="black"/>
                </a:solidFill>
                <a:latin typeface="Arial"/>
                <a:cs typeface="Arial"/>
              </a:rPr>
              <a:t>quality of life</a:t>
            </a:r>
            <a:r>
              <a:rPr sz="2397" spc="-127" dirty="0">
                <a:solidFill>
                  <a:prstClr val="black"/>
                </a:solidFill>
                <a:latin typeface="Arial"/>
                <a:cs typeface="Arial"/>
              </a:rPr>
              <a:t> </a:t>
            </a:r>
            <a:r>
              <a:rPr sz="2397" spc="7" dirty="0">
                <a:solidFill>
                  <a:prstClr val="black"/>
                </a:solidFill>
                <a:latin typeface="Arial"/>
                <a:cs typeface="Arial"/>
              </a:rPr>
              <a:t>benefits.</a:t>
            </a:r>
            <a:endParaRPr sz="2397">
              <a:solidFill>
                <a:prstClr val="black"/>
              </a:solidFill>
              <a:latin typeface="Arial"/>
              <a:cs typeface="Arial"/>
            </a:endParaRPr>
          </a:p>
          <a:p>
            <a:pPr marL="16913" defTabSz="1217706">
              <a:lnSpc>
                <a:spcPts val="2590"/>
              </a:lnSpc>
            </a:pPr>
            <a:r>
              <a:rPr sz="2397" b="1" dirty="0">
                <a:solidFill>
                  <a:srgbClr val="FF00E3"/>
                </a:solidFill>
                <a:latin typeface="Arial"/>
                <a:cs typeface="Arial"/>
              </a:rPr>
              <a:t>IT </a:t>
            </a:r>
            <a:r>
              <a:rPr sz="2397" b="1" spc="-40" dirty="0">
                <a:solidFill>
                  <a:srgbClr val="FF00E3"/>
                </a:solidFill>
                <a:latin typeface="Arial"/>
                <a:cs typeface="Arial"/>
              </a:rPr>
              <a:t>VARIES </a:t>
            </a:r>
            <a:r>
              <a:rPr sz="2397" b="1" spc="-7" dirty="0">
                <a:solidFill>
                  <a:srgbClr val="FF00E3"/>
                </a:solidFill>
                <a:latin typeface="Arial"/>
                <a:cs typeface="Arial"/>
              </a:rPr>
              <a:t>BY </a:t>
            </a:r>
            <a:r>
              <a:rPr sz="2397" b="1" dirty="0">
                <a:solidFill>
                  <a:srgbClr val="FF00E3"/>
                </a:solidFill>
                <a:latin typeface="Arial"/>
                <a:cs typeface="Arial"/>
              </a:rPr>
              <a:t>DISCIPLINE </a:t>
            </a:r>
            <a:r>
              <a:rPr sz="2397" b="1" spc="-7" dirty="0">
                <a:solidFill>
                  <a:srgbClr val="FF00E3"/>
                </a:solidFill>
                <a:latin typeface="Arial"/>
                <a:cs typeface="Arial"/>
              </a:rPr>
              <a:t>BUT </a:t>
            </a:r>
            <a:r>
              <a:rPr sz="2397" b="1" dirty="0">
                <a:solidFill>
                  <a:srgbClr val="FF00E3"/>
                </a:solidFill>
                <a:latin typeface="Arial"/>
                <a:cs typeface="Arial"/>
              </a:rPr>
              <a:t>THIS IS </a:t>
            </a:r>
            <a:r>
              <a:rPr sz="2397" b="1" spc="-7" dirty="0">
                <a:solidFill>
                  <a:srgbClr val="FF00E3"/>
                </a:solidFill>
                <a:latin typeface="Arial"/>
                <a:cs typeface="Arial"/>
              </a:rPr>
              <a:t>SELDOM </a:t>
            </a:r>
            <a:r>
              <a:rPr sz="2397" b="1" spc="-47" dirty="0">
                <a:solidFill>
                  <a:srgbClr val="FF00E3"/>
                </a:solidFill>
                <a:latin typeface="Arial"/>
                <a:cs typeface="Arial"/>
              </a:rPr>
              <a:t>TAUGHT </a:t>
            </a:r>
            <a:r>
              <a:rPr sz="2397" b="1" spc="-27" dirty="0">
                <a:solidFill>
                  <a:srgbClr val="FF00E3"/>
                </a:solidFill>
                <a:latin typeface="Arial"/>
                <a:cs typeface="Arial"/>
              </a:rPr>
              <a:t>AS </a:t>
            </a:r>
            <a:r>
              <a:rPr sz="2397" b="1" spc="-60" dirty="0">
                <a:solidFill>
                  <a:srgbClr val="FF00E3"/>
                </a:solidFill>
                <a:latin typeface="Arial"/>
                <a:cs typeface="Arial"/>
              </a:rPr>
              <a:t>PART</a:t>
            </a:r>
            <a:r>
              <a:rPr sz="2397" b="1" spc="160" dirty="0">
                <a:solidFill>
                  <a:srgbClr val="FF00E3"/>
                </a:solidFill>
                <a:latin typeface="Arial"/>
                <a:cs typeface="Arial"/>
              </a:rPr>
              <a:t> </a:t>
            </a:r>
            <a:r>
              <a:rPr sz="2397" b="1" spc="-7" dirty="0">
                <a:solidFill>
                  <a:srgbClr val="FF00E3"/>
                </a:solidFill>
                <a:latin typeface="Arial"/>
                <a:cs typeface="Arial"/>
              </a:rPr>
              <a:t>OF</a:t>
            </a:r>
            <a:endParaRPr sz="2397">
              <a:solidFill>
                <a:prstClr val="black"/>
              </a:solidFill>
              <a:latin typeface="Arial"/>
              <a:cs typeface="Arial"/>
            </a:endParaRPr>
          </a:p>
          <a:p>
            <a:pPr marL="16913" defTabSz="1217706">
              <a:lnSpc>
                <a:spcPts val="2730"/>
              </a:lnSpc>
            </a:pPr>
            <a:r>
              <a:rPr sz="2397" b="1" spc="-13" dirty="0">
                <a:solidFill>
                  <a:srgbClr val="FF00E3"/>
                </a:solidFill>
                <a:latin typeface="Arial"/>
                <a:cs typeface="Arial"/>
              </a:rPr>
              <a:t>RESEARCH</a:t>
            </a:r>
            <a:r>
              <a:rPr sz="2397" b="1" spc="47" dirty="0">
                <a:solidFill>
                  <a:srgbClr val="FF00E3"/>
                </a:solidFill>
                <a:latin typeface="Arial"/>
                <a:cs typeface="Arial"/>
              </a:rPr>
              <a:t> </a:t>
            </a:r>
            <a:r>
              <a:rPr sz="2397" b="1" spc="-7" dirty="0">
                <a:solidFill>
                  <a:srgbClr val="FF00E3"/>
                </a:solidFill>
                <a:latin typeface="Arial"/>
                <a:cs typeface="Arial"/>
              </a:rPr>
              <a:t>TRAINNG</a:t>
            </a:r>
            <a:endParaRPr sz="2397">
              <a:solidFill>
                <a:prstClr val="black"/>
              </a:solidFill>
              <a:latin typeface="Arial"/>
              <a:cs typeface="Arial"/>
            </a:endParaRPr>
          </a:p>
        </p:txBody>
      </p:sp>
      <p:sp>
        <p:nvSpPr>
          <p:cNvPr id="5" name="object 5"/>
          <p:cNvSpPr/>
          <p:nvPr/>
        </p:nvSpPr>
        <p:spPr>
          <a:xfrm>
            <a:off x="7516" y="105533"/>
            <a:ext cx="2878500" cy="702712"/>
          </a:xfrm>
          <a:custGeom>
            <a:avLst/>
            <a:gdLst/>
            <a:ahLst/>
            <a:cxnLst/>
            <a:rect l="l" t="t" r="r" b="b"/>
            <a:pathLst>
              <a:path w="2161540" h="527685">
                <a:moveTo>
                  <a:pt x="2161032" y="0"/>
                </a:moveTo>
                <a:lnTo>
                  <a:pt x="0" y="0"/>
                </a:lnTo>
                <a:lnTo>
                  <a:pt x="0" y="527303"/>
                </a:lnTo>
                <a:lnTo>
                  <a:pt x="2161032" y="527303"/>
                </a:lnTo>
                <a:lnTo>
                  <a:pt x="2161032" y="0"/>
                </a:lnTo>
                <a:close/>
              </a:path>
            </a:pathLst>
          </a:custGeom>
          <a:solidFill>
            <a:srgbClr val="FF00E3"/>
          </a:solidFill>
        </p:spPr>
        <p:txBody>
          <a:bodyPr wrap="square" lIns="0" tIns="0" rIns="0" bIns="0" rtlCol="0"/>
          <a:lstStyle/>
          <a:p>
            <a:pPr defTabSz="1217706"/>
            <a:endParaRPr sz="2397">
              <a:solidFill>
                <a:prstClr val="black"/>
              </a:solidFill>
              <a:latin typeface="Calibri"/>
            </a:endParaRPr>
          </a:p>
        </p:txBody>
      </p:sp>
      <p:sp>
        <p:nvSpPr>
          <p:cNvPr id="6" name="object 6"/>
          <p:cNvSpPr txBox="1">
            <a:spLocks noGrp="1"/>
          </p:cNvSpPr>
          <p:nvPr>
            <p:ph type="title"/>
          </p:nvPr>
        </p:nvSpPr>
        <p:spPr>
          <a:xfrm>
            <a:off x="230490" y="208294"/>
            <a:ext cx="2327999" cy="631861"/>
          </a:xfrm>
          <a:prstGeom prst="rect">
            <a:avLst/>
          </a:prstGeom>
        </p:spPr>
        <p:txBody>
          <a:bodyPr vert="horz" wrap="square" lIns="0" tIns="16912" rIns="0" bIns="0" rtlCol="0">
            <a:spAutoFit/>
          </a:bodyPr>
          <a:lstStyle/>
          <a:p>
            <a:pPr marL="16913">
              <a:spcBef>
                <a:spcPts val="133"/>
              </a:spcBef>
            </a:pPr>
            <a:r>
              <a:rPr sz="3995" spc="-173" dirty="0">
                <a:solidFill>
                  <a:srgbClr val="FFFFFF"/>
                </a:solidFill>
              </a:rPr>
              <a:t>CON</a:t>
            </a:r>
            <a:r>
              <a:rPr sz="3995" spc="-240" dirty="0">
                <a:solidFill>
                  <a:srgbClr val="FFFFFF"/>
                </a:solidFill>
              </a:rPr>
              <a:t>T</a:t>
            </a:r>
            <a:r>
              <a:rPr sz="3995" spc="-146" dirty="0">
                <a:solidFill>
                  <a:srgbClr val="FFFFFF"/>
                </a:solidFill>
              </a:rPr>
              <a:t>EX</a:t>
            </a:r>
            <a:r>
              <a:rPr sz="3995" dirty="0">
                <a:solidFill>
                  <a:srgbClr val="FFFFFF"/>
                </a:solidFill>
              </a:rPr>
              <a:t>T</a:t>
            </a:r>
            <a:endParaRPr sz="3995"/>
          </a:p>
        </p:txBody>
      </p:sp>
      <p:sp>
        <p:nvSpPr>
          <p:cNvPr id="7" name="object 7"/>
          <p:cNvSpPr txBox="1"/>
          <p:nvPr/>
        </p:nvSpPr>
        <p:spPr>
          <a:xfrm>
            <a:off x="10981331" y="6407930"/>
            <a:ext cx="244385" cy="289182"/>
          </a:xfrm>
          <a:prstGeom prst="rect">
            <a:avLst/>
          </a:prstGeom>
        </p:spPr>
        <p:txBody>
          <a:bodyPr vert="horz" wrap="square" lIns="0" tIns="0" rIns="0" bIns="0" rtlCol="0">
            <a:spAutoFit/>
          </a:bodyPr>
          <a:lstStyle/>
          <a:p>
            <a:pPr marL="50738" defTabSz="1217706">
              <a:lnSpc>
                <a:spcPts val="2357"/>
              </a:lnSpc>
            </a:pPr>
            <a:r>
              <a:rPr sz="1998" spc="7" dirty="0">
                <a:solidFill>
                  <a:srgbClr val="FF00E3"/>
                </a:solidFill>
                <a:latin typeface="Arial"/>
                <a:cs typeface="Arial"/>
              </a:rPr>
              <a:t>1</a:t>
            </a:r>
            <a:endParaRPr sz="1998">
              <a:solidFill>
                <a:prstClr val="black"/>
              </a:solidFill>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293" y="-87981"/>
            <a:ext cx="9217024" cy="1143000"/>
          </a:xfrm>
        </p:spPr>
        <p:txBody>
          <a:bodyPr>
            <a:normAutofit/>
          </a:bodyPr>
          <a:lstStyle/>
          <a:p>
            <a:r>
              <a:rPr lang="en-ZA" sz="3200" dirty="0"/>
              <a:t>OPERATION PHAKISA – OCEANS ECONOMY</a:t>
            </a:r>
          </a:p>
        </p:txBody>
      </p:sp>
      <p:sp>
        <p:nvSpPr>
          <p:cNvPr id="3" name="Content Placeholder 2"/>
          <p:cNvSpPr>
            <a:spLocks noGrp="1"/>
          </p:cNvSpPr>
          <p:nvPr>
            <p:ph idx="1"/>
          </p:nvPr>
        </p:nvSpPr>
        <p:spPr>
          <a:xfrm>
            <a:off x="2567608" y="6168455"/>
            <a:ext cx="8229600" cy="4525963"/>
          </a:xfrm>
        </p:spPr>
        <p:txBody>
          <a:bodyPr/>
          <a:lstStyle/>
          <a:p>
            <a:endParaRPr lang="en-ZA" dirty="0"/>
          </a:p>
        </p:txBody>
      </p:sp>
      <p:pic>
        <p:nvPicPr>
          <p:cNvPr id="4" name="Picture 2" descr="Live Map – MarineTraffic Hel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5961" y="3422134"/>
            <a:ext cx="4921357" cy="25278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703512" y="1487691"/>
            <a:ext cx="921702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endParaRPr lang="en-ZA" sz="3200" dirty="0">
              <a:solidFill>
                <a:prstClr val="black"/>
              </a:solidFill>
              <a:latin typeface="Calibri"/>
            </a:endParaRPr>
          </a:p>
        </p:txBody>
      </p:sp>
      <p:sp>
        <p:nvSpPr>
          <p:cNvPr id="6" name="Title 1"/>
          <p:cNvSpPr txBox="1">
            <a:spLocks/>
          </p:cNvSpPr>
          <p:nvPr/>
        </p:nvSpPr>
        <p:spPr>
          <a:xfrm>
            <a:off x="1440293" y="838879"/>
            <a:ext cx="4573016" cy="2446106"/>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endParaRPr lang="en-ZA" sz="1900" dirty="0">
              <a:solidFill>
                <a:prstClr val="black"/>
              </a:solidFill>
              <a:latin typeface="Calibri"/>
            </a:endParaRPr>
          </a:p>
          <a:p>
            <a:pPr marL="457200" indent="-457200" algn="l">
              <a:buFont typeface="Arial" panose="020B0604020202020204" pitchFamily="34" charset="0"/>
              <a:buChar char="•"/>
            </a:pPr>
            <a:r>
              <a:rPr lang="en-ZA" sz="2000" b="1" dirty="0">
                <a:solidFill>
                  <a:prstClr val="black"/>
                </a:solidFill>
                <a:latin typeface="Calibri"/>
              </a:rPr>
              <a:t>PHAKISA LABS </a:t>
            </a:r>
          </a:p>
          <a:p>
            <a:pPr marL="914400" lvl="1" indent="-457200">
              <a:buFont typeface="Arial" panose="020B0604020202020204" pitchFamily="34" charset="0"/>
              <a:buChar char="•"/>
            </a:pPr>
            <a:r>
              <a:rPr lang="en-ZA" sz="2000" b="1" dirty="0">
                <a:solidFill>
                  <a:prstClr val="black"/>
                </a:solidFill>
                <a:latin typeface="Calibri"/>
              </a:rPr>
              <a:t>Oil and gas </a:t>
            </a:r>
          </a:p>
          <a:p>
            <a:pPr marL="914400" lvl="1" indent="-457200">
              <a:buFont typeface="Arial" panose="020B0604020202020204" pitchFamily="34" charset="0"/>
              <a:buChar char="•"/>
            </a:pPr>
            <a:r>
              <a:rPr lang="en-ZA" sz="2000" b="1" dirty="0">
                <a:solidFill>
                  <a:prstClr val="black"/>
                </a:solidFill>
                <a:latin typeface="Calibri"/>
              </a:rPr>
              <a:t>Transport </a:t>
            </a:r>
          </a:p>
          <a:p>
            <a:pPr marL="914400" lvl="1" indent="-457200">
              <a:buFont typeface="Arial" panose="020B0604020202020204" pitchFamily="34" charset="0"/>
              <a:buChar char="•"/>
            </a:pPr>
            <a:r>
              <a:rPr lang="en-ZA" sz="2000" b="1" dirty="0">
                <a:solidFill>
                  <a:prstClr val="black"/>
                </a:solidFill>
                <a:latin typeface="Calibri"/>
              </a:rPr>
              <a:t>Aquaculture &amp; mariculture </a:t>
            </a:r>
          </a:p>
          <a:p>
            <a:pPr marL="914400" lvl="1" indent="-457200">
              <a:buFont typeface="Arial" panose="020B0604020202020204" pitchFamily="34" charset="0"/>
              <a:buChar char="•"/>
            </a:pPr>
            <a:r>
              <a:rPr lang="en-ZA" sz="2000" b="1" dirty="0">
                <a:solidFill>
                  <a:prstClr val="black"/>
                </a:solidFill>
                <a:latin typeface="Calibri"/>
              </a:rPr>
              <a:t>Governance </a:t>
            </a:r>
          </a:p>
          <a:p>
            <a:pPr marL="914400" lvl="1" indent="-457200">
              <a:buFont typeface="Arial" panose="020B0604020202020204" pitchFamily="34" charset="0"/>
              <a:buChar char="•"/>
            </a:pPr>
            <a:r>
              <a:rPr lang="en-ZA" sz="2000" dirty="0">
                <a:solidFill>
                  <a:srgbClr val="0070C0"/>
                </a:solidFill>
                <a:latin typeface="Calibri"/>
              </a:rPr>
              <a:t>Fisheries</a:t>
            </a:r>
          </a:p>
          <a:p>
            <a:pPr marL="914400" lvl="1" indent="-457200">
              <a:buFont typeface="Arial" panose="020B0604020202020204" pitchFamily="34" charset="0"/>
              <a:buChar char="•"/>
            </a:pPr>
            <a:r>
              <a:rPr lang="en-ZA" sz="2000" dirty="0">
                <a:solidFill>
                  <a:srgbClr val="0070C0"/>
                </a:solidFill>
                <a:latin typeface="Calibri"/>
              </a:rPr>
              <a:t>Mining </a:t>
            </a:r>
          </a:p>
          <a:p>
            <a:pPr marL="914400" lvl="1" indent="-457200">
              <a:buFont typeface="Arial" panose="020B0604020202020204" pitchFamily="34" charset="0"/>
              <a:buChar char="•"/>
            </a:pPr>
            <a:r>
              <a:rPr lang="en-ZA" sz="2000" dirty="0">
                <a:solidFill>
                  <a:srgbClr val="0070C0"/>
                </a:solidFill>
                <a:latin typeface="Calibri"/>
              </a:rPr>
              <a:t>Tourism </a:t>
            </a:r>
          </a:p>
          <a:p>
            <a:pPr marL="914400" lvl="1" indent="-457200">
              <a:buFont typeface="Arial" panose="020B0604020202020204" pitchFamily="34" charset="0"/>
              <a:buChar char="•"/>
            </a:pPr>
            <a:endParaRPr lang="en-ZA" sz="600" dirty="0">
              <a:solidFill>
                <a:prstClr val="black"/>
              </a:solidFill>
              <a:latin typeface="Calibri"/>
            </a:endParaRPr>
          </a:p>
          <a:p>
            <a:pPr marL="457200" indent="-457200" algn="l">
              <a:buFont typeface="Arial" panose="020B0604020202020204" pitchFamily="34" charset="0"/>
              <a:buChar char="•"/>
            </a:pPr>
            <a:endParaRPr lang="en-ZA" sz="3200" dirty="0">
              <a:solidFill>
                <a:prstClr val="black"/>
              </a:solidFill>
              <a:latin typeface="Calibri"/>
            </a:endParaRPr>
          </a:p>
        </p:txBody>
      </p:sp>
      <p:pic>
        <p:nvPicPr>
          <p:cNvPr id="7" name="Picture 2" descr="Image result for oil and gas fields in south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412" y="740735"/>
            <a:ext cx="3971588" cy="26369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flipH="1">
            <a:off x="1931650" y="3278544"/>
            <a:ext cx="2978617" cy="2215991"/>
          </a:xfrm>
          <a:prstGeom prst="rect">
            <a:avLst/>
          </a:prstGeom>
          <a:noFill/>
        </p:spPr>
        <p:txBody>
          <a:bodyPr wrap="square" rtlCol="0">
            <a:spAutoFit/>
          </a:bodyPr>
          <a:lstStyle/>
          <a:p>
            <a:r>
              <a:rPr lang="en-ZA" sz="2000" b="1" dirty="0">
                <a:solidFill>
                  <a:prstClr val="black"/>
                </a:solidFill>
                <a:latin typeface="Calibri"/>
              </a:rPr>
              <a:t>BLUE ECONOMY </a:t>
            </a:r>
          </a:p>
          <a:p>
            <a:pPr marL="285750" indent="-285750">
              <a:buFont typeface="Arial" panose="020B0604020202020204" pitchFamily="34" charset="0"/>
              <a:buChar char="•"/>
            </a:pPr>
            <a:r>
              <a:rPr lang="en-ZA" sz="2000" dirty="0">
                <a:solidFill>
                  <a:prstClr val="black"/>
                </a:solidFill>
                <a:latin typeface="Calibri"/>
              </a:rPr>
              <a:t>Complex </a:t>
            </a:r>
          </a:p>
          <a:p>
            <a:pPr marL="285750" indent="-285750">
              <a:buFont typeface="Arial" panose="020B0604020202020204" pitchFamily="34" charset="0"/>
              <a:buChar char="•"/>
            </a:pPr>
            <a:r>
              <a:rPr lang="en-ZA" sz="2000" dirty="0">
                <a:solidFill>
                  <a:prstClr val="black"/>
                </a:solidFill>
                <a:latin typeface="Calibri"/>
              </a:rPr>
              <a:t>Multi sectoral </a:t>
            </a:r>
          </a:p>
          <a:p>
            <a:pPr marL="285750" indent="-285750">
              <a:buFont typeface="Arial" panose="020B0604020202020204" pitchFamily="34" charset="0"/>
              <a:buChar char="•"/>
            </a:pPr>
            <a:r>
              <a:rPr lang="en-ZA" sz="2000" dirty="0">
                <a:solidFill>
                  <a:prstClr val="black"/>
                </a:solidFill>
                <a:latin typeface="Calibri"/>
              </a:rPr>
              <a:t>Disparate Governance </a:t>
            </a:r>
          </a:p>
          <a:p>
            <a:pPr marL="285750" indent="-285750">
              <a:buFont typeface="Arial" panose="020B0604020202020204" pitchFamily="34" charset="0"/>
              <a:buChar char="•"/>
            </a:pPr>
            <a:r>
              <a:rPr lang="en-ZA" sz="2000" dirty="0">
                <a:solidFill>
                  <a:prstClr val="black"/>
                </a:solidFill>
                <a:latin typeface="Calibri"/>
              </a:rPr>
              <a:t>Multiple demands </a:t>
            </a:r>
          </a:p>
          <a:p>
            <a:pPr marL="285750" indent="-285750">
              <a:buFont typeface="Arial" panose="020B0604020202020204" pitchFamily="34" charset="0"/>
              <a:buChar char="•"/>
            </a:pPr>
            <a:r>
              <a:rPr lang="en-ZA" sz="2000" dirty="0">
                <a:solidFill>
                  <a:prstClr val="black"/>
                </a:solidFill>
                <a:latin typeface="Calibri"/>
              </a:rPr>
              <a:t>4IR</a:t>
            </a:r>
          </a:p>
          <a:p>
            <a:endParaRPr lang="en-ZA" dirty="0">
              <a:solidFill>
                <a:prstClr val="black"/>
              </a:solidFill>
              <a:latin typeface="Calibri"/>
            </a:endParaRPr>
          </a:p>
        </p:txBody>
      </p:sp>
    </p:spTree>
    <p:extLst>
      <p:ext uri="{BB962C8B-B14F-4D97-AF65-F5344CB8AC3E}">
        <p14:creationId xmlns:p14="http://schemas.microsoft.com/office/powerpoint/2010/main" val="1314816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425474"/>
            <a:ext cx="8331223" cy="2232248"/>
          </a:xfrm>
        </p:spPr>
        <p:txBody>
          <a:bodyPr>
            <a:normAutofit/>
          </a:bodyPr>
          <a:lstStyle/>
          <a:p>
            <a:r>
              <a:rPr lang="en-ZA" sz="3200" dirty="0"/>
              <a:t>WHAT SKILLS DO WE REQUIRE TO DRIVE RESEARCH IMPACT IN THE </a:t>
            </a:r>
            <a:br>
              <a:rPr lang="en-ZA" sz="3200" dirty="0"/>
            </a:br>
            <a:r>
              <a:rPr lang="en-ZA" sz="3200" dirty="0"/>
              <a:t>BLUE ECONOMY?</a:t>
            </a:r>
          </a:p>
        </p:txBody>
      </p:sp>
      <p:sp>
        <p:nvSpPr>
          <p:cNvPr id="9" name="TextBox 8"/>
          <p:cNvSpPr txBox="1"/>
          <p:nvPr/>
        </p:nvSpPr>
        <p:spPr>
          <a:xfrm>
            <a:off x="4007768" y="6237312"/>
            <a:ext cx="4464496" cy="369332"/>
          </a:xfrm>
          <a:prstGeom prst="rect">
            <a:avLst/>
          </a:prstGeom>
          <a:solidFill>
            <a:schemeClr val="bg1">
              <a:lumMod val="85000"/>
            </a:schemeClr>
          </a:solidFill>
        </p:spPr>
        <p:txBody>
          <a:bodyPr wrap="square" rtlCol="0">
            <a:spAutoFit/>
          </a:bodyPr>
          <a:lstStyle/>
          <a:p>
            <a:pPr algn="ctr"/>
            <a:r>
              <a:rPr lang="en-ZA" dirty="0">
                <a:solidFill>
                  <a:srgbClr val="FF0000"/>
                </a:solidFill>
                <a:latin typeface="Calibri"/>
              </a:rPr>
              <a:t>Internal discussion group within SAIAB</a:t>
            </a:r>
          </a:p>
        </p:txBody>
      </p:sp>
      <p:pic>
        <p:nvPicPr>
          <p:cNvPr id="10" name="Picture 9"/>
          <p:cNvPicPr>
            <a:picLocks noChangeAspect="1"/>
          </p:cNvPicPr>
          <p:nvPr/>
        </p:nvPicPr>
        <p:blipFill>
          <a:blip r:embed="rId2"/>
          <a:stretch>
            <a:fillRect/>
          </a:stretch>
        </p:blipFill>
        <p:spPr>
          <a:xfrm>
            <a:off x="1526598" y="3621752"/>
            <a:ext cx="3489282" cy="2315803"/>
          </a:xfrm>
          <a:prstGeom prst="rect">
            <a:avLst/>
          </a:prstGeom>
        </p:spPr>
      </p:pic>
      <p:pic>
        <p:nvPicPr>
          <p:cNvPr id="11" name="Picture 10"/>
          <p:cNvPicPr>
            <a:picLocks noChangeAspect="1"/>
          </p:cNvPicPr>
          <p:nvPr/>
        </p:nvPicPr>
        <p:blipFill>
          <a:blip r:embed="rId3"/>
          <a:stretch>
            <a:fillRect/>
          </a:stretch>
        </p:blipFill>
        <p:spPr>
          <a:xfrm>
            <a:off x="6085147" y="3620954"/>
            <a:ext cx="4544100" cy="2316600"/>
          </a:xfrm>
          <a:prstGeom prst="rect">
            <a:avLst/>
          </a:prstGeom>
        </p:spPr>
      </p:pic>
      <p:pic>
        <p:nvPicPr>
          <p:cNvPr id="12" name="Picture 11"/>
          <p:cNvPicPr>
            <a:picLocks noChangeAspect="1"/>
          </p:cNvPicPr>
          <p:nvPr/>
        </p:nvPicPr>
        <p:blipFill>
          <a:blip r:embed="rId4"/>
          <a:stretch>
            <a:fillRect/>
          </a:stretch>
        </p:blipFill>
        <p:spPr>
          <a:xfrm>
            <a:off x="1526599" y="1"/>
            <a:ext cx="2049121" cy="1642831"/>
          </a:xfrm>
          <a:prstGeom prst="rect">
            <a:avLst/>
          </a:prstGeom>
        </p:spPr>
      </p:pic>
      <p:pic>
        <p:nvPicPr>
          <p:cNvPr id="13" name="Picture 12" descr="Image result for biobank robotic"/>
          <p:cNvPicPr/>
          <p:nvPr/>
        </p:nvPicPr>
        <p:blipFill>
          <a:blip r:embed="rId5">
            <a:extLst>
              <a:ext uri="{28A0092B-C50C-407E-A947-70E740481C1C}">
                <a14:useLocalDpi xmlns:a14="http://schemas.microsoft.com/office/drawing/2010/main" val="0"/>
              </a:ext>
            </a:extLst>
          </a:blip>
          <a:srcRect/>
          <a:stretch>
            <a:fillRect/>
          </a:stretch>
        </p:blipFill>
        <p:spPr bwMode="auto">
          <a:xfrm>
            <a:off x="6960097" y="1143"/>
            <a:ext cx="3707904" cy="1641688"/>
          </a:xfrm>
          <a:prstGeom prst="rect">
            <a:avLst/>
          </a:prstGeom>
          <a:noFill/>
          <a:ln>
            <a:noFill/>
          </a:ln>
        </p:spPr>
      </p:pic>
    </p:spTree>
    <p:extLst>
      <p:ext uri="{BB962C8B-B14F-4D97-AF65-F5344CB8AC3E}">
        <p14:creationId xmlns:p14="http://schemas.microsoft.com/office/powerpoint/2010/main" val="389694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1180" y="394693"/>
            <a:ext cx="3752732" cy="6555641"/>
          </a:xfrm>
          <a:prstGeom prst="rect">
            <a:avLst/>
          </a:prstGeom>
          <a:noFill/>
        </p:spPr>
        <p:txBody>
          <a:bodyPr wrap="square" rtlCol="0">
            <a:spAutoFit/>
          </a:bodyPr>
          <a:lstStyle/>
          <a:p>
            <a:endParaRPr lang="en-ZA" sz="1600" dirty="0">
              <a:solidFill>
                <a:prstClr val="black"/>
              </a:solidFill>
              <a:latin typeface="Calibri"/>
            </a:endParaRPr>
          </a:p>
          <a:p>
            <a:r>
              <a:rPr lang="en-ZA" sz="1700" b="1" dirty="0">
                <a:solidFill>
                  <a:prstClr val="black"/>
                </a:solidFill>
                <a:latin typeface="Calibri"/>
              </a:rPr>
              <a:t>Skills </a:t>
            </a:r>
          </a:p>
          <a:p>
            <a:r>
              <a:rPr lang="en-ZA" sz="1700" dirty="0">
                <a:solidFill>
                  <a:prstClr val="black"/>
                </a:solidFill>
                <a:latin typeface="Calibri"/>
              </a:rPr>
              <a:t>IT </a:t>
            </a:r>
          </a:p>
          <a:p>
            <a:r>
              <a:rPr lang="en-ZA" sz="1700" dirty="0">
                <a:solidFill>
                  <a:prstClr val="black"/>
                </a:solidFill>
                <a:latin typeface="Calibri"/>
              </a:rPr>
              <a:t>Engineers </a:t>
            </a:r>
          </a:p>
          <a:p>
            <a:r>
              <a:rPr lang="en-ZA" sz="1700" dirty="0">
                <a:solidFill>
                  <a:prstClr val="black"/>
                </a:solidFill>
                <a:latin typeface="Calibri"/>
              </a:rPr>
              <a:t>Modellers </a:t>
            </a:r>
          </a:p>
          <a:p>
            <a:r>
              <a:rPr lang="en-ZA" sz="1700" dirty="0">
                <a:solidFill>
                  <a:prstClr val="black"/>
                </a:solidFill>
                <a:latin typeface="Calibri"/>
              </a:rPr>
              <a:t>Bio-technologists</a:t>
            </a:r>
          </a:p>
          <a:p>
            <a:r>
              <a:rPr lang="en-ZA" sz="1700" dirty="0">
                <a:solidFill>
                  <a:prstClr val="black"/>
                </a:solidFill>
                <a:latin typeface="Calibri"/>
              </a:rPr>
              <a:t>AI &amp; ML specialists </a:t>
            </a:r>
          </a:p>
          <a:p>
            <a:r>
              <a:rPr lang="en-ZA" sz="1700" dirty="0">
                <a:solidFill>
                  <a:prstClr val="black"/>
                </a:solidFill>
                <a:latin typeface="Calibri"/>
              </a:rPr>
              <a:t>Maritime technological skills</a:t>
            </a:r>
          </a:p>
          <a:p>
            <a:r>
              <a:rPr lang="en-ZA" sz="1700" dirty="0">
                <a:solidFill>
                  <a:prstClr val="black"/>
                </a:solidFill>
                <a:latin typeface="Calibri"/>
              </a:rPr>
              <a:t>Ecologists and sociologists  </a:t>
            </a:r>
          </a:p>
          <a:p>
            <a:endParaRPr lang="en-ZA" sz="1700" b="1" dirty="0">
              <a:solidFill>
                <a:prstClr val="black"/>
              </a:solidFill>
              <a:latin typeface="Calibri"/>
            </a:endParaRPr>
          </a:p>
          <a:p>
            <a:r>
              <a:rPr lang="en-ZA" sz="1700" b="1" dirty="0">
                <a:solidFill>
                  <a:prstClr val="black"/>
                </a:solidFill>
                <a:latin typeface="Calibri"/>
              </a:rPr>
              <a:t>Outcomes &amp;  Impact</a:t>
            </a:r>
          </a:p>
          <a:p>
            <a:endParaRPr lang="en-ZA" sz="1700" dirty="0">
              <a:solidFill>
                <a:prstClr val="black"/>
              </a:solidFill>
              <a:latin typeface="Calibri"/>
            </a:endParaRPr>
          </a:p>
          <a:p>
            <a:pPr marL="285750" indent="-285750">
              <a:buFont typeface="Arial" panose="020B0604020202020204" pitchFamily="34" charset="0"/>
              <a:buChar char="•"/>
            </a:pPr>
            <a:r>
              <a:rPr lang="en-ZA" sz="1700" dirty="0">
                <a:solidFill>
                  <a:prstClr val="black"/>
                </a:solidFill>
                <a:latin typeface="Calibri"/>
              </a:rPr>
              <a:t>Drones </a:t>
            </a:r>
          </a:p>
          <a:p>
            <a:pPr marL="285750" indent="-285750">
              <a:buFont typeface="Arial" panose="020B0604020202020204" pitchFamily="34" charset="0"/>
              <a:buChar char="•"/>
            </a:pPr>
            <a:r>
              <a:rPr lang="en-ZA" sz="1700" dirty="0">
                <a:solidFill>
                  <a:prstClr val="black"/>
                </a:solidFill>
                <a:latin typeface="Calibri"/>
              </a:rPr>
              <a:t>Robots </a:t>
            </a:r>
          </a:p>
          <a:p>
            <a:pPr marL="285750" indent="-285750">
              <a:buFont typeface="Arial" panose="020B0604020202020204" pitchFamily="34" charset="0"/>
              <a:buChar char="•"/>
            </a:pPr>
            <a:r>
              <a:rPr lang="en-ZA" sz="1700" dirty="0">
                <a:solidFill>
                  <a:prstClr val="black"/>
                </a:solidFill>
                <a:latin typeface="Calibri"/>
              </a:rPr>
              <a:t>Advanced sensor platforms </a:t>
            </a:r>
          </a:p>
          <a:p>
            <a:pPr marL="285750" indent="-285750">
              <a:buFont typeface="Arial" panose="020B0604020202020204" pitchFamily="34" charset="0"/>
              <a:buChar char="•"/>
            </a:pPr>
            <a:r>
              <a:rPr lang="en-ZA" sz="1700" dirty="0">
                <a:solidFill>
                  <a:prstClr val="black"/>
                </a:solidFill>
                <a:latin typeface="Calibri"/>
              </a:rPr>
              <a:t>New generation farming </a:t>
            </a:r>
          </a:p>
          <a:p>
            <a:pPr marL="285750" indent="-285750">
              <a:buFont typeface="Arial" panose="020B0604020202020204" pitchFamily="34" charset="0"/>
              <a:buChar char="•"/>
            </a:pPr>
            <a:r>
              <a:rPr lang="en-ZA" sz="1700" dirty="0">
                <a:solidFill>
                  <a:prstClr val="black"/>
                </a:solidFill>
                <a:latin typeface="Calibri"/>
              </a:rPr>
              <a:t>Pharmaceutics </a:t>
            </a:r>
          </a:p>
          <a:p>
            <a:pPr marL="285750" indent="-285750">
              <a:buFont typeface="Arial" panose="020B0604020202020204" pitchFamily="34" charset="0"/>
              <a:buChar char="•"/>
            </a:pPr>
            <a:r>
              <a:rPr lang="en-ZA" sz="1700" dirty="0">
                <a:solidFill>
                  <a:prstClr val="black"/>
                </a:solidFill>
                <a:latin typeface="Calibri"/>
              </a:rPr>
              <a:t>Transport systems </a:t>
            </a:r>
          </a:p>
          <a:p>
            <a:pPr marL="285750" indent="-285750">
              <a:buFont typeface="Arial" panose="020B0604020202020204" pitchFamily="34" charset="0"/>
              <a:buChar char="•"/>
            </a:pPr>
            <a:r>
              <a:rPr lang="en-ZA" sz="1700" dirty="0">
                <a:solidFill>
                  <a:prstClr val="black"/>
                </a:solidFill>
                <a:latin typeface="Calibri"/>
              </a:rPr>
              <a:t>Sea floor mining </a:t>
            </a:r>
          </a:p>
          <a:p>
            <a:pPr marL="285750" indent="-285750">
              <a:buFont typeface="Arial" panose="020B0604020202020204" pitchFamily="34" charset="0"/>
              <a:buChar char="•"/>
            </a:pPr>
            <a:r>
              <a:rPr lang="en-ZA" sz="1700" dirty="0">
                <a:solidFill>
                  <a:prstClr val="black"/>
                </a:solidFill>
                <a:latin typeface="Calibri"/>
              </a:rPr>
              <a:t>Oil and gas </a:t>
            </a:r>
          </a:p>
          <a:p>
            <a:pPr marL="285750" indent="-285750">
              <a:buFont typeface="Arial" panose="020B0604020202020204" pitchFamily="34" charset="0"/>
              <a:buChar char="•"/>
            </a:pPr>
            <a:r>
              <a:rPr lang="en-ZA" sz="1700" dirty="0">
                <a:solidFill>
                  <a:prstClr val="black"/>
                </a:solidFill>
                <a:latin typeface="Calibri"/>
              </a:rPr>
              <a:t>Mariculture</a:t>
            </a:r>
          </a:p>
          <a:p>
            <a:endParaRPr lang="en-ZA" sz="1600" dirty="0">
              <a:solidFill>
                <a:prstClr val="black"/>
              </a:solidFill>
              <a:latin typeface="Calibri"/>
            </a:endParaRPr>
          </a:p>
          <a:p>
            <a:endParaRPr lang="en-ZA" sz="1600" dirty="0">
              <a:solidFill>
                <a:prstClr val="black"/>
              </a:solidFill>
              <a:latin typeface="Calibri"/>
            </a:endParaRPr>
          </a:p>
          <a:p>
            <a:r>
              <a:rPr lang="en-ZA" sz="1600" dirty="0">
                <a:solidFill>
                  <a:prstClr val="black"/>
                </a:solidFill>
                <a:latin typeface="Calibri"/>
              </a:rPr>
              <a:t> </a:t>
            </a:r>
          </a:p>
          <a:p>
            <a:endParaRPr lang="en-ZA" sz="1600" dirty="0">
              <a:solidFill>
                <a:prstClr val="black"/>
              </a:solidFill>
              <a:latin typeface="Calibri"/>
            </a:endParaRPr>
          </a:p>
        </p:txBody>
      </p:sp>
      <p:grpSp>
        <p:nvGrpSpPr>
          <p:cNvPr id="6" name="Group 5"/>
          <p:cNvGrpSpPr/>
          <p:nvPr/>
        </p:nvGrpSpPr>
        <p:grpSpPr>
          <a:xfrm>
            <a:off x="4247254" y="1"/>
            <a:ext cx="6444208" cy="5931641"/>
            <a:chOff x="2891990" y="35739"/>
            <a:chExt cx="6612050" cy="6290594"/>
          </a:xfrm>
        </p:grpSpPr>
        <p:pic>
          <p:nvPicPr>
            <p:cNvPr id="2" name="Picture 1"/>
            <p:cNvPicPr>
              <a:picLocks noChangeAspect="1"/>
            </p:cNvPicPr>
            <p:nvPr/>
          </p:nvPicPr>
          <p:blipFill>
            <a:blip r:embed="rId2"/>
            <a:stretch>
              <a:fillRect/>
            </a:stretch>
          </p:blipFill>
          <p:spPr>
            <a:xfrm>
              <a:off x="2891990" y="35739"/>
              <a:ext cx="6416794" cy="6290594"/>
            </a:xfrm>
            <a:prstGeom prst="rect">
              <a:avLst/>
            </a:prstGeom>
          </p:spPr>
        </p:pic>
        <p:sp>
          <p:nvSpPr>
            <p:cNvPr id="4" name="Rectangle 3"/>
            <p:cNvSpPr/>
            <p:nvPr/>
          </p:nvSpPr>
          <p:spPr>
            <a:xfrm>
              <a:off x="4932040" y="5719226"/>
              <a:ext cx="4572000" cy="424323"/>
            </a:xfrm>
            <a:prstGeom prst="rect">
              <a:avLst/>
            </a:prstGeom>
          </p:spPr>
          <p:txBody>
            <a:bodyPr>
              <a:spAutoFit/>
            </a:bodyPr>
            <a:lstStyle/>
            <a:p>
              <a:endParaRPr lang="en-ZA" sz="800" dirty="0">
                <a:solidFill>
                  <a:srgbClr val="000000"/>
                </a:solidFill>
                <a:latin typeface="HelveticaNeueLT Pro 65 Md"/>
              </a:endParaRPr>
            </a:p>
            <a:p>
              <a:r>
                <a:rPr lang="en-GB" sz="1200" dirty="0">
                  <a:solidFill>
                    <a:srgbClr val="000000"/>
                  </a:solidFill>
                  <a:latin typeface="HelveticaNeueLT Pro 65 Md"/>
                </a:rPr>
                <a:t> WEF - Harnessing the Fourth Industrial Revolution for Oceans </a:t>
              </a:r>
              <a:endParaRPr lang="en-ZA" sz="1200" dirty="0">
                <a:solidFill>
                  <a:prstClr val="black"/>
                </a:solidFill>
                <a:latin typeface="Calibri"/>
              </a:endParaRPr>
            </a:p>
          </p:txBody>
        </p:sp>
      </p:grpSp>
    </p:spTree>
    <p:extLst>
      <p:ext uri="{BB962C8B-B14F-4D97-AF65-F5344CB8AC3E}">
        <p14:creationId xmlns:p14="http://schemas.microsoft.com/office/powerpoint/2010/main" val="385570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97022" y="-45278"/>
            <a:ext cx="9144000" cy="400110"/>
          </a:xfrm>
          <a:prstGeom prst="rect">
            <a:avLst/>
          </a:prstGeom>
          <a:noFill/>
        </p:spPr>
        <p:txBody>
          <a:bodyPr wrap="square" rtlCol="0">
            <a:spAutoFit/>
          </a:bodyPr>
          <a:lstStyle/>
          <a:p>
            <a:pPr algn="ctr"/>
            <a:r>
              <a:rPr lang="en-ZA" sz="2000" b="1" dirty="0">
                <a:solidFill>
                  <a:srgbClr val="FF0000"/>
                </a:solidFill>
                <a:latin typeface="Calibri"/>
              </a:rPr>
              <a:t>THE KNEE JERK TO DISCUSS SKILLS ASSOCIATED WITH ACTVITIES</a:t>
            </a:r>
          </a:p>
        </p:txBody>
      </p:sp>
      <p:sp>
        <p:nvSpPr>
          <p:cNvPr id="6" name="TextBox 5"/>
          <p:cNvSpPr txBox="1"/>
          <p:nvPr/>
        </p:nvSpPr>
        <p:spPr>
          <a:xfrm>
            <a:off x="1630647" y="2074018"/>
            <a:ext cx="3744416" cy="1015663"/>
          </a:xfrm>
          <a:prstGeom prst="rect">
            <a:avLst/>
          </a:prstGeom>
          <a:noFill/>
        </p:spPr>
        <p:txBody>
          <a:bodyPr wrap="square" rtlCol="0">
            <a:spAutoFit/>
          </a:bodyPr>
          <a:lstStyle/>
          <a:p>
            <a:r>
              <a:rPr lang="en-ZA" sz="2000" dirty="0">
                <a:solidFill>
                  <a:prstClr val="black"/>
                </a:solidFill>
                <a:latin typeface="Calibri"/>
              </a:rPr>
              <a:t>SA has good basic research competencies with pockets of excellence.</a:t>
            </a:r>
          </a:p>
        </p:txBody>
      </p:sp>
      <p:sp>
        <p:nvSpPr>
          <p:cNvPr id="7" name="Rectangle 6"/>
          <p:cNvSpPr/>
          <p:nvPr/>
        </p:nvSpPr>
        <p:spPr>
          <a:xfrm>
            <a:off x="1630647" y="4280118"/>
            <a:ext cx="3744416" cy="1015663"/>
          </a:xfrm>
          <a:prstGeom prst="rect">
            <a:avLst/>
          </a:prstGeom>
        </p:spPr>
        <p:txBody>
          <a:bodyPr wrap="square">
            <a:spAutoFit/>
          </a:bodyPr>
          <a:lstStyle/>
          <a:p>
            <a:endParaRPr lang="en-ZA" sz="2000" dirty="0">
              <a:solidFill>
                <a:prstClr val="black"/>
              </a:solidFill>
              <a:latin typeface="Calibri"/>
            </a:endParaRPr>
          </a:p>
          <a:p>
            <a:r>
              <a:rPr lang="en-ZA" sz="2000" b="1" dirty="0">
                <a:solidFill>
                  <a:prstClr val="black"/>
                </a:solidFill>
                <a:latin typeface="Calibri"/>
              </a:rPr>
              <a:t>Are our skills representative of our country?   </a:t>
            </a:r>
          </a:p>
        </p:txBody>
      </p:sp>
      <p:sp>
        <p:nvSpPr>
          <p:cNvPr id="9" name="Rectangle 8"/>
          <p:cNvSpPr/>
          <p:nvPr/>
        </p:nvSpPr>
        <p:spPr>
          <a:xfrm>
            <a:off x="1632335" y="2989434"/>
            <a:ext cx="3683463" cy="1323439"/>
          </a:xfrm>
          <a:prstGeom prst="rect">
            <a:avLst/>
          </a:prstGeom>
        </p:spPr>
        <p:txBody>
          <a:bodyPr wrap="square">
            <a:spAutoFit/>
          </a:bodyPr>
          <a:lstStyle/>
          <a:p>
            <a:endParaRPr lang="en-ZA" sz="2000" dirty="0">
              <a:solidFill>
                <a:prstClr val="black"/>
              </a:solidFill>
              <a:latin typeface="Calibri"/>
            </a:endParaRPr>
          </a:p>
          <a:p>
            <a:r>
              <a:rPr lang="en-ZA" sz="2000" b="1" dirty="0">
                <a:solidFill>
                  <a:prstClr val="black"/>
                </a:solidFill>
                <a:latin typeface="Calibri"/>
              </a:rPr>
              <a:t>How good are we at mobilisation of knowledge, translation into impact?   </a:t>
            </a:r>
          </a:p>
        </p:txBody>
      </p:sp>
      <p:sp>
        <p:nvSpPr>
          <p:cNvPr id="11" name="TextBox 10"/>
          <p:cNvSpPr txBox="1"/>
          <p:nvPr/>
        </p:nvSpPr>
        <p:spPr>
          <a:xfrm>
            <a:off x="2042842" y="448473"/>
            <a:ext cx="3537216" cy="1323439"/>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ZA" sz="2000" dirty="0">
                <a:solidFill>
                  <a:prstClr val="black"/>
                </a:solidFill>
                <a:latin typeface="Calibri"/>
              </a:rPr>
              <a:t>Assessment systems</a:t>
            </a:r>
          </a:p>
          <a:p>
            <a:pPr marL="285750" indent="-285750">
              <a:buFont typeface="Arial" panose="020B0604020202020204" pitchFamily="34" charset="0"/>
              <a:buChar char="•"/>
            </a:pPr>
            <a:r>
              <a:rPr lang="en-ZA" sz="2000" dirty="0">
                <a:solidFill>
                  <a:prstClr val="black"/>
                </a:solidFill>
                <a:latin typeface="Calibri"/>
              </a:rPr>
              <a:t>Reward systems </a:t>
            </a:r>
          </a:p>
          <a:p>
            <a:pPr marL="285750" indent="-285750">
              <a:buFont typeface="Arial" panose="020B0604020202020204" pitchFamily="34" charset="0"/>
              <a:buChar char="•"/>
            </a:pPr>
            <a:r>
              <a:rPr lang="en-ZA" sz="2000" dirty="0">
                <a:solidFill>
                  <a:prstClr val="black"/>
                </a:solidFill>
                <a:latin typeface="Calibri"/>
              </a:rPr>
              <a:t>Both Institutional and Individual</a:t>
            </a:r>
          </a:p>
        </p:txBody>
      </p:sp>
      <p:grpSp>
        <p:nvGrpSpPr>
          <p:cNvPr id="12" name="Group 11"/>
          <p:cNvGrpSpPr/>
          <p:nvPr/>
        </p:nvGrpSpPr>
        <p:grpSpPr>
          <a:xfrm>
            <a:off x="5341530" y="-45278"/>
            <a:ext cx="5471746" cy="5979558"/>
            <a:chOff x="1889001" y="-1034933"/>
            <a:chExt cx="8298761" cy="8280001"/>
          </a:xfrm>
        </p:grpSpPr>
        <p:sp>
          <p:nvSpPr>
            <p:cNvPr id="13" name="Hexagon 12"/>
            <p:cNvSpPr/>
            <p:nvPr/>
          </p:nvSpPr>
          <p:spPr>
            <a:xfrm>
              <a:off x="7287812" y="2574662"/>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6792686" y="1364673"/>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400" b="1" dirty="0">
                  <a:solidFill>
                    <a:prstClr val="white"/>
                  </a:solidFill>
                  <a:latin typeface="Calibri"/>
                </a:rPr>
                <a:t>Inputs</a:t>
              </a:r>
              <a:endParaRPr lang="en-US" sz="1400" dirty="0">
                <a:solidFill>
                  <a:prstClr val="white"/>
                </a:solidFill>
                <a:latin typeface="Calibri"/>
              </a:endParaRPr>
            </a:p>
          </p:txBody>
        </p:sp>
        <p:sp>
          <p:nvSpPr>
            <p:cNvPr id="15" name="Hexagon 14"/>
            <p:cNvSpPr/>
            <p:nvPr/>
          </p:nvSpPr>
          <p:spPr>
            <a:xfrm>
              <a:off x="6608177" y="4098933"/>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6792686" y="3269335"/>
              <a:ext cx="1911596"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000" b="1" dirty="0">
                  <a:solidFill>
                    <a:prstClr val="white"/>
                  </a:solidFill>
                  <a:latin typeface="Calibri"/>
                </a:rPr>
                <a:t>Activities</a:t>
              </a:r>
            </a:p>
          </p:txBody>
        </p:sp>
        <p:sp>
          <p:nvSpPr>
            <p:cNvPr id="17" name="Hexagon 16"/>
            <p:cNvSpPr/>
            <p:nvPr/>
          </p:nvSpPr>
          <p:spPr>
            <a:xfrm>
              <a:off x="4922269" y="4257158"/>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5223456" y="4410390"/>
              <a:ext cx="1820800"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100" b="1" dirty="0">
                  <a:solidFill>
                    <a:prstClr val="white"/>
                  </a:solidFill>
                  <a:latin typeface="Calibri"/>
                </a:rPr>
                <a:t>Outputs</a:t>
              </a:r>
            </a:p>
          </p:txBody>
        </p:sp>
        <p:sp>
          <p:nvSpPr>
            <p:cNvPr id="19" name="Hexagon 18"/>
            <p:cNvSpPr/>
            <p:nvPr/>
          </p:nvSpPr>
          <p:spPr>
            <a:xfrm>
              <a:off x="3927884" y="2907368"/>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0" name="Freeform 19"/>
            <p:cNvSpPr/>
            <p:nvPr/>
          </p:nvSpPr>
          <p:spPr>
            <a:xfrm>
              <a:off x="3445162" y="3270418"/>
              <a:ext cx="1982820"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000" b="1" dirty="0">
                  <a:solidFill>
                    <a:prstClr val="white"/>
                  </a:solidFill>
                  <a:latin typeface="Calibri"/>
                </a:rPr>
                <a:t>Outcomes</a:t>
              </a:r>
            </a:p>
          </p:txBody>
        </p:sp>
        <p:sp>
          <p:nvSpPr>
            <p:cNvPr id="21" name="Freeform 20"/>
            <p:cNvSpPr/>
            <p:nvPr/>
          </p:nvSpPr>
          <p:spPr>
            <a:xfrm>
              <a:off x="3445162" y="1362506"/>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200" b="1" dirty="0">
                  <a:solidFill>
                    <a:prstClr val="white"/>
                  </a:solidFill>
                  <a:latin typeface="Calibri"/>
                </a:rPr>
                <a:t>Impacts</a:t>
              </a:r>
            </a:p>
          </p:txBody>
        </p:sp>
        <p:sp>
          <p:nvSpPr>
            <p:cNvPr id="22" name="Right Arrow 21"/>
            <p:cNvSpPr/>
            <p:nvPr/>
          </p:nvSpPr>
          <p:spPr>
            <a:xfrm rot="5400000">
              <a:off x="5737884" y="3671548"/>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3" name="Right Arrow 22"/>
            <p:cNvSpPr/>
            <p:nvPr/>
          </p:nvSpPr>
          <p:spPr>
            <a:xfrm rot="19841561">
              <a:off x="6496802" y="2469172"/>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4" name="Right Arrow 23"/>
            <p:cNvSpPr/>
            <p:nvPr/>
          </p:nvSpPr>
          <p:spPr>
            <a:xfrm rot="9061589">
              <a:off x="5011360" y="3287264"/>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5" name="Right Arrow 24"/>
            <p:cNvSpPr/>
            <p:nvPr/>
          </p:nvSpPr>
          <p:spPr>
            <a:xfrm rot="1771551">
              <a:off x="6496801" y="3316185"/>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6" name="Right Arrow 25"/>
            <p:cNvSpPr/>
            <p:nvPr/>
          </p:nvSpPr>
          <p:spPr>
            <a:xfrm rot="12562773">
              <a:off x="5022453" y="2469334"/>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7" name="Block Arc 26"/>
            <p:cNvSpPr/>
            <p:nvPr/>
          </p:nvSpPr>
          <p:spPr>
            <a:xfrm rot="13401448">
              <a:off x="2563558" y="-323972"/>
              <a:ext cx="6660000" cy="6660000"/>
            </a:xfrm>
            <a:prstGeom prst="blockArc">
              <a:avLst>
                <a:gd name="adj1" fmla="val 4825667"/>
                <a:gd name="adj2" fmla="val 8055531"/>
                <a:gd name="adj3" fmla="val 739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Block Arc 27"/>
            <p:cNvSpPr/>
            <p:nvPr/>
          </p:nvSpPr>
          <p:spPr>
            <a:xfrm rot="3984726">
              <a:off x="5274769" y="2356559"/>
              <a:ext cx="1442144" cy="1442991"/>
            </a:xfrm>
            <a:prstGeom prst="blockArc">
              <a:avLst>
                <a:gd name="adj1" fmla="val 13500000"/>
                <a:gd name="adj2" fmla="val 10607600"/>
                <a:gd name="adj3" fmla="val 169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Block Arc 28"/>
            <p:cNvSpPr/>
            <p:nvPr/>
          </p:nvSpPr>
          <p:spPr>
            <a:xfrm rot="20767803">
              <a:off x="2703319" y="-224931"/>
              <a:ext cx="6660000" cy="6660000"/>
            </a:xfrm>
            <a:prstGeom prst="blockArc">
              <a:avLst>
                <a:gd name="adj1" fmla="val 883071"/>
                <a:gd name="adj2" fmla="val 8055531"/>
                <a:gd name="adj3" fmla="val 73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Block Arc 29"/>
            <p:cNvSpPr/>
            <p:nvPr/>
          </p:nvSpPr>
          <p:spPr>
            <a:xfrm rot="6162994">
              <a:off x="2684271" y="-224930"/>
              <a:ext cx="6660000" cy="6660000"/>
            </a:xfrm>
            <a:prstGeom prst="blockArc">
              <a:avLst>
                <a:gd name="adj1" fmla="val 1270379"/>
                <a:gd name="adj2" fmla="val 8055531"/>
                <a:gd name="adj3" fmla="val 739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r="41734"/>
            <a:stretch/>
          </p:blipFill>
          <p:spPr>
            <a:xfrm rot="1878581">
              <a:off x="7441046" y="-462757"/>
              <a:ext cx="727318" cy="424814"/>
            </a:xfrm>
            <a:prstGeom prst="rect">
              <a:avLst/>
            </a:prstGeom>
          </p:spPr>
        </p:pic>
        <p:sp>
          <p:nvSpPr>
            <p:cNvPr id="32" name="Rectangle 31"/>
            <p:cNvSpPr/>
            <p:nvPr/>
          </p:nvSpPr>
          <p:spPr>
            <a:xfrm rot="1956740">
              <a:off x="6757808" y="77457"/>
              <a:ext cx="1291262" cy="554039"/>
            </a:xfrm>
            <a:prstGeom prst="rect">
              <a:avLst/>
            </a:prstGeom>
          </p:spPr>
          <p:txBody>
            <a:bodyPr wrap="none">
              <a:spAutoFit/>
            </a:bodyPr>
            <a:lstStyle/>
            <a:p>
              <a:pPr algn="r"/>
              <a:r>
                <a:rPr lang="en-ZA" sz="2000" b="1" dirty="0">
                  <a:solidFill>
                    <a:prstClr val="white">
                      <a:lumMod val="50000"/>
                    </a:prstClr>
                  </a:solidFill>
                  <a:latin typeface="Calibri"/>
                </a:rPr>
                <a:t>STAGE</a:t>
              </a:r>
              <a:endParaRPr lang="en-ZA" sz="1400" b="1" dirty="0">
                <a:solidFill>
                  <a:prstClr val="white">
                    <a:lumMod val="50000"/>
                  </a:prstClr>
                </a:solidFill>
                <a:latin typeface="Calibri"/>
              </a:endParaRPr>
            </a:p>
          </p:txBody>
        </p:sp>
        <p:sp>
          <p:nvSpPr>
            <p:cNvPr id="33" name="Block Arc 32"/>
            <p:cNvSpPr/>
            <p:nvPr/>
          </p:nvSpPr>
          <p:spPr>
            <a:xfrm rot="6135919">
              <a:off x="1874061" y="-829615"/>
              <a:ext cx="7983881" cy="7954001"/>
            </a:xfrm>
            <a:prstGeom prst="blockArc">
              <a:avLst>
                <a:gd name="adj1" fmla="val 1332704"/>
                <a:gd name="adj2" fmla="val 8055531"/>
                <a:gd name="adj3" fmla="val 739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Block Arc 33"/>
            <p:cNvSpPr/>
            <p:nvPr/>
          </p:nvSpPr>
          <p:spPr>
            <a:xfrm rot="20794717">
              <a:off x="1907762" y="-1034933"/>
              <a:ext cx="8280000" cy="8280000"/>
            </a:xfrm>
            <a:prstGeom prst="blockArc">
              <a:avLst>
                <a:gd name="adj1" fmla="val 4125859"/>
                <a:gd name="adj2" fmla="val 8055531"/>
                <a:gd name="adj3" fmla="val 739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Block Arc 34"/>
            <p:cNvSpPr/>
            <p:nvPr/>
          </p:nvSpPr>
          <p:spPr>
            <a:xfrm rot="16758991">
              <a:off x="1899681" y="-1034932"/>
              <a:ext cx="8280000" cy="8280000"/>
            </a:xfrm>
            <a:prstGeom prst="blockArc">
              <a:avLst>
                <a:gd name="adj1" fmla="val 1482995"/>
                <a:gd name="adj2" fmla="val 7981737"/>
                <a:gd name="adj3" fmla="val 722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p:cNvSpPr/>
            <p:nvPr/>
          </p:nvSpPr>
          <p:spPr>
            <a:xfrm rot="19583623">
              <a:off x="3535396" y="87031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IMPLEMENTATION</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7" name="Rectangle 36"/>
            <p:cNvSpPr/>
            <p:nvPr/>
          </p:nvSpPr>
          <p:spPr>
            <a:xfrm rot="14659699">
              <a:off x="3745189" y="-139324"/>
              <a:ext cx="5511485"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EX ANTE</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8" name="Rectangle 37"/>
            <p:cNvSpPr/>
            <p:nvPr/>
          </p:nvSpPr>
          <p:spPr>
            <a:xfrm rot="5042526">
              <a:off x="2807387" y="454812"/>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EX POST</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9" name="Rectangle 38"/>
            <p:cNvSpPr/>
            <p:nvPr/>
          </p:nvSpPr>
          <p:spPr>
            <a:xfrm rot="16200000">
              <a:off x="4546103" y="516155"/>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CONTROL</a:t>
              </a:r>
            </a:p>
          </p:txBody>
        </p:sp>
        <p:sp>
          <p:nvSpPr>
            <p:cNvPr id="40" name="Rectangle 39"/>
            <p:cNvSpPr/>
            <p:nvPr/>
          </p:nvSpPr>
          <p:spPr>
            <a:xfrm rot="5201854">
              <a:off x="2073780" y="56082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INTEREST</a:t>
              </a:r>
            </a:p>
          </p:txBody>
        </p:sp>
        <p:sp>
          <p:nvSpPr>
            <p:cNvPr id="41" name="Rectangle 40"/>
            <p:cNvSpPr/>
            <p:nvPr/>
          </p:nvSpPr>
          <p:spPr>
            <a:xfrm rot="21344770">
              <a:off x="3382875" y="176007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INFLUENCE</a:t>
              </a:r>
            </a:p>
          </p:txBody>
        </p:sp>
      </p:grpSp>
      <p:sp>
        <p:nvSpPr>
          <p:cNvPr id="8" name="Oval 7"/>
          <p:cNvSpPr/>
          <p:nvPr/>
        </p:nvSpPr>
        <p:spPr>
          <a:xfrm>
            <a:off x="8438988" y="2848456"/>
            <a:ext cx="1440160" cy="15121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latin typeface="Calibri"/>
            </a:endParaRPr>
          </a:p>
        </p:txBody>
      </p:sp>
    </p:spTree>
    <p:extLst>
      <p:ext uri="{BB962C8B-B14F-4D97-AF65-F5344CB8AC3E}">
        <p14:creationId xmlns:p14="http://schemas.microsoft.com/office/powerpoint/2010/main" val="284830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19736" y="158776"/>
            <a:ext cx="7162800" cy="461665"/>
          </a:xfrm>
          <a:prstGeom prst="rect">
            <a:avLst/>
          </a:prstGeom>
          <a:noFill/>
        </p:spPr>
        <p:txBody>
          <a:bodyPr wrap="square" rtlCol="0">
            <a:spAutoFit/>
          </a:bodyPr>
          <a:lstStyle/>
          <a:p>
            <a:r>
              <a:rPr lang="en-ZA" sz="2400" b="1" dirty="0">
                <a:solidFill>
                  <a:srgbClr val="00B050"/>
                </a:solidFill>
                <a:latin typeface="Calibri"/>
              </a:rPr>
              <a:t>GETTING TO RESEARCH IMPACT</a:t>
            </a:r>
          </a:p>
        </p:txBody>
      </p:sp>
      <p:grpSp>
        <p:nvGrpSpPr>
          <p:cNvPr id="5" name="Group 4"/>
          <p:cNvGrpSpPr/>
          <p:nvPr/>
        </p:nvGrpSpPr>
        <p:grpSpPr>
          <a:xfrm>
            <a:off x="3309654" y="101548"/>
            <a:ext cx="5471746" cy="5979558"/>
            <a:chOff x="1889001" y="-1034933"/>
            <a:chExt cx="8298761" cy="8280001"/>
          </a:xfrm>
        </p:grpSpPr>
        <p:sp>
          <p:nvSpPr>
            <p:cNvPr id="6" name="Hexagon 5"/>
            <p:cNvSpPr/>
            <p:nvPr/>
          </p:nvSpPr>
          <p:spPr>
            <a:xfrm>
              <a:off x="7287812" y="2574662"/>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6792686" y="1364673"/>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400" b="1" dirty="0">
                  <a:solidFill>
                    <a:prstClr val="white"/>
                  </a:solidFill>
                  <a:latin typeface="Calibri"/>
                </a:rPr>
                <a:t>Inputs</a:t>
              </a:r>
              <a:endParaRPr lang="en-US" sz="1400" dirty="0">
                <a:solidFill>
                  <a:prstClr val="white"/>
                </a:solidFill>
                <a:latin typeface="Calibri"/>
              </a:endParaRPr>
            </a:p>
          </p:txBody>
        </p:sp>
        <p:sp>
          <p:nvSpPr>
            <p:cNvPr id="9" name="Hexagon 8"/>
            <p:cNvSpPr/>
            <p:nvPr/>
          </p:nvSpPr>
          <p:spPr>
            <a:xfrm>
              <a:off x="6608177" y="4098933"/>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6792686" y="3269335"/>
              <a:ext cx="1911596"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000" b="1" dirty="0">
                  <a:solidFill>
                    <a:prstClr val="white"/>
                  </a:solidFill>
                  <a:latin typeface="Calibri"/>
                </a:rPr>
                <a:t>Activities</a:t>
              </a:r>
            </a:p>
          </p:txBody>
        </p:sp>
        <p:sp>
          <p:nvSpPr>
            <p:cNvPr id="11" name="Hexagon 10"/>
            <p:cNvSpPr/>
            <p:nvPr/>
          </p:nvSpPr>
          <p:spPr>
            <a:xfrm>
              <a:off x="4922269" y="4257158"/>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5223456" y="4410390"/>
              <a:ext cx="1820800"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100" b="1" dirty="0">
                  <a:solidFill>
                    <a:prstClr val="white"/>
                  </a:solidFill>
                  <a:latin typeface="Calibri"/>
                </a:rPr>
                <a:t>Outputs</a:t>
              </a:r>
            </a:p>
          </p:txBody>
        </p:sp>
        <p:sp>
          <p:nvSpPr>
            <p:cNvPr id="13" name="Hexagon 12"/>
            <p:cNvSpPr/>
            <p:nvPr/>
          </p:nvSpPr>
          <p:spPr>
            <a:xfrm>
              <a:off x="3927884" y="2907368"/>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445162" y="3270418"/>
              <a:ext cx="1982820"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000" b="1" dirty="0">
                  <a:solidFill>
                    <a:prstClr val="white"/>
                  </a:solidFill>
                  <a:latin typeface="Calibri"/>
                </a:rPr>
                <a:t>Outcomes</a:t>
              </a:r>
            </a:p>
          </p:txBody>
        </p:sp>
        <p:sp>
          <p:nvSpPr>
            <p:cNvPr id="15" name="Freeform 14"/>
            <p:cNvSpPr/>
            <p:nvPr/>
          </p:nvSpPr>
          <p:spPr>
            <a:xfrm>
              <a:off x="3445162" y="1362506"/>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200" b="1" dirty="0">
                  <a:solidFill>
                    <a:prstClr val="white"/>
                  </a:solidFill>
                  <a:latin typeface="Calibri"/>
                </a:rPr>
                <a:t>Impacts</a:t>
              </a:r>
            </a:p>
          </p:txBody>
        </p:sp>
        <p:sp>
          <p:nvSpPr>
            <p:cNvPr id="16" name="Right Arrow 15"/>
            <p:cNvSpPr/>
            <p:nvPr/>
          </p:nvSpPr>
          <p:spPr>
            <a:xfrm rot="5400000">
              <a:off x="5737884" y="3671548"/>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17" name="Right Arrow 16"/>
            <p:cNvSpPr/>
            <p:nvPr/>
          </p:nvSpPr>
          <p:spPr>
            <a:xfrm rot="19841561">
              <a:off x="6496802" y="2469172"/>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18" name="Right Arrow 17"/>
            <p:cNvSpPr/>
            <p:nvPr/>
          </p:nvSpPr>
          <p:spPr>
            <a:xfrm rot="9061589">
              <a:off x="5011360" y="3287264"/>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19" name="Right Arrow 18"/>
            <p:cNvSpPr/>
            <p:nvPr/>
          </p:nvSpPr>
          <p:spPr>
            <a:xfrm rot="1771551">
              <a:off x="6496801" y="3316185"/>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0" name="Right Arrow 19"/>
            <p:cNvSpPr/>
            <p:nvPr/>
          </p:nvSpPr>
          <p:spPr>
            <a:xfrm rot="12562773">
              <a:off x="5022453" y="2469334"/>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1" name="Block Arc 20"/>
            <p:cNvSpPr/>
            <p:nvPr/>
          </p:nvSpPr>
          <p:spPr>
            <a:xfrm rot="13401448">
              <a:off x="2563558" y="-323972"/>
              <a:ext cx="6660000" cy="6660000"/>
            </a:xfrm>
            <a:prstGeom prst="blockArc">
              <a:avLst>
                <a:gd name="adj1" fmla="val 4825667"/>
                <a:gd name="adj2" fmla="val 8055531"/>
                <a:gd name="adj3" fmla="val 739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Block Arc 21"/>
            <p:cNvSpPr/>
            <p:nvPr/>
          </p:nvSpPr>
          <p:spPr>
            <a:xfrm rot="3984726">
              <a:off x="5274769" y="2356559"/>
              <a:ext cx="1442144" cy="1442991"/>
            </a:xfrm>
            <a:prstGeom prst="blockArc">
              <a:avLst>
                <a:gd name="adj1" fmla="val 13500000"/>
                <a:gd name="adj2" fmla="val 10607600"/>
                <a:gd name="adj3" fmla="val 169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Block Arc 22"/>
            <p:cNvSpPr/>
            <p:nvPr/>
          </p:nvSpPr>
          <p:spPr>
            <a:xfrm rot="20767803">
              <a:off x="2703319" y="-224931"/>
              <a:ext cx="6660000" cy="6660000"/>
            </a:xfrm>
            <a:prstGeom prst="blockArc">
              <a:avLst>
                <a:gd name="adj1" fmla="val 883071"/>
                <a:gd name="adj2" fmla="val 8055531"/>
                <a:gd name="adj3" fmla="val 73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Block Arc 23"/>
            <p:cNvSpPr/>
            <p:nvPr/>
          </p:nvSpPr>
          <p:spPr>
            <a:xfrm rot="6162994">
              <a:off x="2684271" y="-224930"/>
              <a:ext cx="6660000" cy="6660000"/>
            </a:xfrm>
            <a:prstGeom prst="blockArc">
              <a:avLst>
                <a:gd name="adj1" fmla="val 1270379"/>
                <a:gd name="adj2" fmla="val 8055531"/>
                <a:gd name="adj3" fmla="val 739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4"/>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r="41734"/>
            <a:stretch/>
          </p:blipFill>
          <p:spPr>
            <a:xfrm rot="1878581">
              <a:off x="7441046" y="-462757"/>
              <a:ext cx="727318" cy="424814"/>
            </a:xfrm>
            <a:prstGeom prst="rect">
              <a:avLst/>
            </a:prstGeom>
          </p:spPr>
        </p:pic>
        <p:sp>
          <p:nvSpPr>
            <p:cNvPr id="26" name="Rectangle 25"/>
            <p:cNvSpPr/>
            <p:nvPr/>
          </p:nvSpPr>
          <p:spPr>
            <a:xfrm rot="1956740">
              <a:off x="6757808" y="77457"/>
              <a:ext cx="1291262" cy="554039"/>
            </a:xfrm>
            <a:prstGeom prst="rect">
              <a:avLst/>
            </a:prstGeom>
          </p:spPr>
          <p:txBody>
            <a:bodyPr wrap="none">
              <a:spAutoFit/>
            </a:bodyPr>
            <a:lstStyle/>
            <a:p>
              <a:pPr algn="r"/>
              <a:r>
                <a:rPr lang="en-ZA" sz="2000" b="1" dirty="0">
                  <a:solidFill>
                    <a:prstClr val="white">
                      <a:lumMod val="50000"/>
                    </a:prstClr>
                  </a:solidFill>
                  <a:latin typeface="Calibri"/>
                </a:rPr>
                <a:t>STAGE</a:t>
              </a:r>
              <a:endParaRPr lang="en-ZA" sz="1400" b="1" dirty="0">
                <a:solidFill>
                  <a:prstClr val="white">
                    <a:lumMod val="50000"/>
                  </a:prstClr>
                </a:solidFill>
                <a:latin typeface="Calibri"/>
              </a:endParaRPr>
            </a:p>
          </p:txBody>
        </p:sp>
        <p:sp>
          <p:nvSpPr>
            <p:cNvPr id="27" name="Block Arc 26"/>
            <p:cNvSpPr/>
            <p:nvPr/>
          </p:nvSpPr>
          <p:spPr>
            <a:xfrm rot="6135919">
              <a:off x="1874061" y="-829615"/>
              <a:ext cx="7983881" cy="7954001"/>
            </a:xfrm>
            <a:prstGeom prst="blockArc">
              <a:avLst>
                <a:gd name="adj1" fmla="val 1332704"/>
                <a:gd name="adj2" fmla="val 8055531"/>
                <a:gd name="adj3" fmla="val 739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Block Arc 27"/>
            <p:cNvSpPr/>
            <p:nvPr/>
          </p:nvSpPr>
          <p:spPr>
            <a:xfrm rot="20794717">
              <a:off x="1907762" y="-1034933"/>
              <a:ext cx="8280000" cy="8280000"/>
            </a:xfrm>
            <a:prstGeom prst="blockArc">
              <a:avLst>
                <a:gd name="adj1" fmla="val 4125859"/>
                <a:gd name="adj2" fmla="val 8055531"/>
                <a:gd name="adj3" fmla="val 739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Block Arc 28"/>
            <p:cNvSpPr/>
            <p:nvPr/>
          </p:nvSpPr>
          <p:spPr>
            <a:xfrm rot="16758991">
              <a:off x="1899681" y="-1034932"/>
              <a:ext cx="8280000" cy="8280000"/>
            </a:xfrm>
            <a:prstGeom prst="blockArc">
              <a:avLst>
                <a:gd name="adj1" fmla="val 1482995"/>
                <a:gd name="adj2" fmla="val 7981737"/>
                <a:gd name="adj3" fmla="val 722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rot="19583623">
              <a:off x="3535396" y="87031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IMPLEMENTATION</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1" name="Rectangle 30"/>
            <p:cNvSpPr/>
            <p:nvPr/>
          </p:nvSpPr>
          <p:spPr>
            <a:xfrm rot="14659699">
              <a:off x="3745189" y="-139324"/>
              <a:ext cx="5511485"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EX ANTE</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2" name="Rectangle 31"/>
            <p:cNvSpPr/>
            <p:nvPr/>
          </p:nvSpPr>
          <p:spPr>
            <a:xfrm rot="5042526">
              <a:off x="2807387" y="454812"/>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EX POST</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3" name="Rectangle 32"/>
            <p:cNvSpPr/>
            <p:nvPr/>
          </p:nvSpPr>
          <p:spPr>
            <a:xfrm rot="16200000">
              <a:off x="4546103" y="516155"/>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CONTROL</a:t>
              </a:r>
            </a:p>
          </p:txBody>
        </p:sp>
        <p:sp>
          <p:nvSpPr>
            <p:cNvPr id="34" name="Rectangle 33"/>
            <p:cNvSpPr/>
            <p:nvPr/>
          </p:nvSpPr>
          <p:spPr>
            <a:xfrm rot="5201854">
              <a:off x="2073780" y="56082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INTEREST</a:t>
              </a:r>
            </a:p>
          </p:txBody>
        </p:sp>
        <p:sp>
          <p:nvSpPr>
            <p:cNvPr id="35" name="Rectangle 34"/>
            <p:cNvSpPr/>
            <p:nvPr/>
          </p:nvSpPr>
          <p:spPr>
            <a:xfrm rot="21344770">
              <a:off x="3382875" y="176007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INFLUENCE</a:t>
              </a:r>
            </a:p>
          </p:txBody>
        </p:sp>
      </p:grpSp>
      <p:sp>
        <p:nvSpPr>
          <p:cNvPr id="8" name="Oval 7"/>
          <p:cNvSpPr/>
          <p:nvPr/>
        </p:nvSpPr>
        <p:spPr>
          <a:xfrm>
            <a:off x="6089622" y="1461170"/>
            <a:ext cx="1960423" cy="18790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latin typeface="Calibri"/>
            </a:endParaRPr>
          </a:p>
        </p:txBody>
      </p:sp>
    </p:spTree>
    <p:extLst>
      <p:ext uri="{BB962C8B-B14F-4D97-AF65-F5344CB8AC3E}">
        <p14:creationId xmlns:p14="http://schemas.microsoft.com/office/powerpoint/2010/main" val="62255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151" y="4090"/>
            <a:ext cx="8229600" cy="760614"/>
          </a:xfrm>
        </p:spPr>
        <p:txBody>
          <a:bodyPr>
            <a:normAutofit/>
          </a:bodyPr>
          <a:lstStyle/>
          <a:p>
            <a:r>
              <a:rPr lang="en-ZA" sz="3600" b="1" dirty="0"/>
              <a:t>SKILLS FOR INPUT TO ACTIVITY </a:t>
            </a:r>
          </a:p>
        </p:txBody>
      </p:sp>
      <p:sp>
        <p:nvSpPr>
          <p:cNvPr id="3" name="Content Placeholder 2"/>
          <p:cNvSpPr>
            <a:spLocks noGrp="1"/>
          </p:cNvSpPr>
          <p:nvPr>
            <p:ph idx="1"/>
          </p:nvPr>
        </p:nvSpPr>
        <p:spPr>
          <a:xfrm>
            <a:off x="1975152" y="620688"/>
            <a:ext cx="8373617" cy="4248472"/>
          </a:xfrm>
        </p:spPr>
        <p:txBody>
          <a:bodyPr>
            <a:noAutofit/>
          </a:bodyPr>
          <a:lstStyle/>
          <a:p>
            <a:r>
              <a:rPr lang="en-ZA" sz="1800" b="1" dirty="0"/>
              <a:t>Traditional focus of skills development </a:t>
            </a:r>
            <a:r>
              <a:rPr lang="en-ZA" sz="1800" b="1" dirty="0">
                <a:solidFill>
                  <a:srgbClr val="00B050"/>
                </a:solidFill>
              </a:rPr>
              <a:t>(What)</a:t>
            </a:r>
          </a:p>
          <a:p>
            <a:pPr lvl="1"/>
            <a:r>
              <a:rPr lang="en-ZA" sz="1800" dirty="0"/>
              <a:t>Research rigour </a:t>
            </a:r>
          </a:p>
          <a:p>
            <a:pPr lvl="1"/>
            <a:r>
              <a:rPr lang="en-ZA" sz="1800" dirty="0"/>
              <a:t>Peer reviewed paper output</a:t>
            </a:r>
          </a:p>
          <a:p>
            <a:pPr lvl="1"/>
            <a:r>
              <a:rPr lang="en-ZA" sz="1800" dirty="0"/>
              <a:t>Infrastructure provision </a:t>
            </a:r>
          </a:p>
          <a:p>
            <a:endParaRPr lang="en-ZA" sz="1800" b="1" dirty="0"/>
          </a:p>
          <a:p>
            <a:r>
              <a:rPr lang="en-ZA" sz="1800" b="1" dirty="0"/>
              <a:t>Planning skills </a:t>
            </a:r>
            <a:r>
              <a:rPr lang="en-ZA" sz="1800" dirty="0"/>
              <a:t> (</a:t>
            </a:r>
            <a:r>
              <a:rPr lang="en-ZA" sz="1800" b="1" dirty="0">
                <a:solidFill>
                  <a:srgbClr val="0070C0"/>
                </a:solidFill>
              </a:rPr>
              <a:t>Who, Why, with Whom</a:t>
            </a:r>
            <a:r>
              <a:rPr lang="en-ZA" sz="1800" dirty="0"/>
              <a:t>)</a:t>
            </a:r>
          </a:p>
          <a:p>
            <a:pPr lvl="1"/>
            <a:r>
              <a:rPr lang="en-ZA" sz="1800" dirty="0"/>
              <a:t>Co-creation </a:t>
            </a:r>
          </a:p>
          <a:p>
            <a:pPr lvl="1"/>
            <a:r>
              <a:rPr lang="en-ZA" sz="1800" dirty="0"/>
              <a:t>Stakeholder involvement </a:t>
            </a:r>
          </a:p>
          <a:p>
            <a:pPr lvl="1"/>
            <a:r>
              <a:rPr lang="en-ZA" sz="1800" dirty="0"/>
              <a:t>Policy alignment  </a:t>
            </a:r>
          </a:p>
          <a:p>
            <a:pPr lvl="1"/>
            <a:r>
              <a:rPr lang="en-ZA" sz="1800" dirty="0"/>
              <a:t>Redress &amp; Transformation </a:t>
            </a:r>
          </a:p>
          <a:p>
            <a:pPr lvl="1"/>
            <a:r>
              <a:rPr lang="en-ZA" sz="1800" dirty="0"/>
              <a:t>Ethics </a:t>
            </a:r>
          </a:p>
          <a:p>
            <a:pPr lvl="1"/>
            <a:r>
              <a:rPr lang="en-ZA" sz="1800" dirty="0"/>
              <a:t>Socio-economic impact intentions </a:t>
            </a:r>
          </a:p>
          <a:p>
            <a:pPr lvl="1"/>
            <a:r>
              <a:rPr lang="en-ZA" sz="1800" dirty="0"/>
              <a:t>Transferability and actionability </a:t>
            </a:r>
          </a:p>
          <a:p>
            <a:pPr lvl="1"/>
            <a:r>
              <a:rPr lang="en-ZA" sz="1800" dirty="0"/>
              <a:t>Review, analyse assess (Ex ante, Ex post)</a:t>
            </a:r>
          </a:p>
          <a:p>
            <a:pPr lvl="1"/>
            <a:r>
              <a:rPr lang="en-ZA" sz="1800" dirty="0"/>
              <a:t>Systems associated with planning, review and assessment </a:t>
            </a:r>
          </a:p>
          <a:p>
            <a:pPr lvl="1"/>
            <a:r>
              <a:rPr lang="en-ZA" sz="1800" b="1" dirty="0">
                <a:solidFill>
                  <a:srgbClr val="FF0000"/>
                </a:solidFill>
              </a:rPr>
              <a:t>All the above require specialised skills </a:t>
            </a:r>
          </a:p>
        </p:txBody>
      </p:sp>
    </p:spTree>
    <p:extLst>
      <p:ext uri="{BB962C8B-B14F-4D97-AF65-F5344CB8AC3E}">
        <p14:creationId xmlns:p14="http://schemas.microsoft.com/office/powerpoint/2010/main" val="33948818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167" y="13319"/>
            <a:ext cx="9144000" cy="1143000"/>
          </a:xfrm>
        </p:spPr>
        <p:txBody>
          <a:bodyPr>
            <a:normAutofit fontScale="90000"/>
          </a:bodyPr>
          <a:lstStyle/>
          <a:p>
            <a:r>
              <a:rPr lang="en-ZA" dirty="0">
                <a:solidFill>
                  <a:srgbClr val="FF0000"/>
                </a:solidFill>
              </a:rPr>
              <a:t>THE WHO?</a:t>
            </a:r>
            <a:br>
              <a:rPr lang="en-ZA" dirty="0">
                <a:solidFill>
                  <a:srgbClr val="FF0000"/>
                </a:solidFill>
              </a:rPr>
            </a:br>
            <a:r>
              <a:rPr lang="en-ZA" dirty="0"/>
              <a:t> REDRESS &amp; TRANSFORMATION </a:t>
            </a:r>
          </a:p>
        </p:txBody>
      </p:sp>
      <p:sp>
        <p:nvSpPr>
          <p:cNvPr id="3" name="Content Placeholder 2"/>
          <p:cNvSpPr>
            <a:spLocks noGrp="1"/>
          </p:cNvSpPr>
          <p:nvPr>
            <p:ph idx="1"/>
          </p:nvPr>
        </p:nvSpPr>
        <p:spPr>
          <a:xfrm>
            <a:off x="1550167" y="1340769"/>
            <a:ext cx="8784976" cy="4525963"/>
          </a:xfrm>
        </p:spPr>
        <p:txBody>
          <a:bodyPr>
            <a:normAutofit/>
          </a:bodyPr>
          <a:lstStyle/>
          <a:p>
            <a:r>
              <a:rPr lang="en-ZA" sz="2400" dirty="0"/>
              <a:t>The legacy of apartheid and colonialism resulted in a highly unequal society. These disparities are still all to evident in the National System of Innovation and the “Blue Economy” as to:</a:t>
            </a:r>
          </a:p>
          <a:p>
            <a:pPr lvl="1"/>
            <a:r>
              <a:rPr lang="en-ZA" sz="2400" dirty="0"/>
              <a:t>Who undertakes research.</a:t>
            </a:r>
          </a:p>
          <a:p>
            <a:pPr lvl="1"/>
            <a:r>
              <a:rPr lang="en-ZA" sz="2400" dirty="0"/>
              <a:t>The ability of  some previously disadvantaged Institutions to move from Activity-Output-Outcome-Impact.</a:t>
            </a:r>
          </a:p>
          <a:p>
            <a:pPr lvl="1"/>
            <a:r>
              <a:rPr lang="en-ZA" sz="2400" dirty="0"/>
              <a:t>Availability of critical inputs (Resources, Infrastructure, Support, Location, Staff, Networks etc.). </a:t>
            </a:r>
          </a:p>
          <a:p>
            <a:pPr lvl="1"/>
            <a:r>
              <a:rPr lang="en-ZA" sz="2400" dirty="0"/>
              <a:t>Scholar - Student- Postgraduate: Under-resourced schooling system and undergraduate training; water and culture; disarticulation from the marine environment. </a:t>
            </a:r>
          </a:p>
        </p:txBody>
      </p:sp>
    </p:spTree>
    <p:extLst>
      <p:ext uri="{BB962C8B-B14F-4D97-AF65-F5344CB8AC3E}">
        <p14:creationId xmlns:p14="http://schemas.microsoft.com/office/powerpoint/2010/main" val="3777480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3600" dirty="0"/>
              <a:t>TRANSFORMATION IS A FUNDAMENTAL PRE-REQUISITE  </a:t>
            </a:r>
          </a:p>
        </p:txBody>
      </p:sp>
      <p:sp>
        <p:nvSpPr>
          <p:cNvPr id="3" name="Content Placeholder 2"/>
          <p:cNvSpPr>
            <a:spLocks noGrp="1"/>
          </p:cNvSpPr>
          <p:nvPr>
            <p:ph idx="1"/>
          </p:nvPr>
        </p:nvSpPr>
        <p:spPr>
          <a:xfrm>
            <a:off x="1753547" y="1429674"/>
            <a:ext cx="8684906" cy="4205063"/>
          </a:xfrm>
        </p:spPr>
        <p:txBody>
          <a:bodyPr>
            <a:normAutofit/>
          </a:bodyPr>
          <a:lstStyle/>
          <a:p>
            <a:r>
              <a:rPr lang="en-ZA" sz="2400" dirty="0"/>
              <a:t>DSI &amp; NRF </a:t>
            </a:r>
          </a:p>
          <a:p>
            <a:pPr lvl="1"/>
            <a:r>
              <a:rPr lang="en-ZA" sz="2400" dirty="0"/>
              <a:t>Directed Bursaries, grants, infrastructure access </a:t>
            </a:r>
            <a:r>
              <a:rPr lang="en-ZA" sz="2400" dirty="0">
                <a:solidFill>
                  <a:schemeClr val="tx2">
                    <a:lumMod val="60000"/>
                    <a:lumOff val="40000"/>
                  </a:schemeClr>
                </a:solidFill>
              </a:rPr>
              <a:t>ACEP - Phuhlisa programme  </a:t>
            </a:r>
          </a:p>
          <a:p>
            <a:pPr lvl="1"/>
            <a:r>
              <a:rPr lang="en-ZA" sz="2400" dirty="0"/>
              <a:t>Directed redress programmes – </a:t>
            </a:r>
            <a:r>
              <a:rPr lang="en-ZA" sz="2400" dirty="0">
                <a:solidFill>
                  <a:schemeClr val="tx2">
                    <a:lumMod val="60000"/>
                    <a:lumOff val="40000"/>
                  </a:schemeClr>
                </a:solidFill>
              </a:rPr>
              <a:t>Thuthuka and young researchers </a:t>
            </a:r>
          </a:p>
          <a:p>
            <a:pPr lvl="1"/>
            <a:r>
              <a:rPr lang="en-ZA" sz="2400" dirty="0"/>
              <a:t>Ring-fenced programmes – </a:t>
            </a:r>
            <a:r>
              <a:rPr lang="en-ZA" sz="2400" dirty="0">
                <a:solidFill>
                  <a:schemeClr val="tx2">
                    <a:lumMod val="60000"/>
                    <a:lumOff val="40000"/>
                  </a:schemeClr>
                </a:solidFill>
              </a:rPr>
              <a:t>Professional development programme </a:t>
            </a:r>
          </a:p>
          <a:p>
            <a:pPr lvl="1"/>
            <a:r>
              <a:rPr lang="en-ZA" sz="2400" dirty="0"/>
              <a:t>Redress infrastructure programme - </a:t>
            </a:r>
            <a:r>
              <a:rPr lang="en-ZA" sz="2400" dirty="0">
                <a:solidFill>
                  <a:schemeClr val="tx2">
                    <a:lumMod val="60000"/>
                    <a:lumOff val="40000"/>
                  </a:schemeClr>
                </a:solidFill>
              </a:rPr>
              <a:t>SARIR</a:t>
            </a:r>
          </a:p>
          <a:p>
            <a:pPr lvl="1"/>
            <a:r>
              <a:rPr lang="en-ZA" sz="2400" dirty="0"/>
              <a:t>Redress historical Institutional legacy issues –  </a:t>
            </a:r>
            <a:r>
              <a:rPr lang="en-ZA" sz="2400" dirty="0">
                <a:solidFill>
                  <a:schemeClr val="tx2">
                    <a:lumMod val="60000"/>
                    <a:lumOff val="40000"/>
                  </a:schemeClr>
                </a:solidFill>
              </a:rPr>
              <a:t>DSI Joint Marine Labs  </a:t>
            </a:r>
          </a:p>
          <a:p>
            <a:endParaRPr lang="en-ZA" sz="2800" dirty="0"/>
          </a:p>
          <a:p>
            <a:endParaRPr lang="en-ZA" sz="2800" dirty="0"/>
          </a:p>
          <a:p>
            <a:endParaRPr lang="en-ZA" sz="2800" dirty="0"/>
          </a:p>
          <a:p>
            <a:endParaRPr lang="en-ZA" dirty="0"/>
          </a:p>
          <a:p>
            <a:endParaRPr lang="en-ZA" dirty="0"/>
          </a:p>
          <a:p>
            <a:endParaRPr lang="en-ZA" dirty="0"/>
          </a:p>
        </p:txBody>
      </p:sp>
    </p:spTree>
    <p:extLst>
      <p:ext uri="{BB962C8B-B14F-4D97-AF65-F5344CB8AC3E}">
        <p14:creationId xmlns:p14="http://schemas.microsoft.com/office/powerpoint/2010/main" val="3317732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364" y="116633"/>
            <a:ext cx="8363272" cy="1547935"/>
          </a:xfrm>
        </p:spPr>
        <p:txBody>
          <a:bodyPr>
            <a:normAutofit fontScale="90000"/>
          </a:bodyPr>
          <a:lstStyle/>
          <a:p>
            <a:r>
              <a:rPr lang="en-ZA" sz="3600" cap="all" dirty="0"/>
              <a:t>THE IMPORTANCE OF </a:t>
            </a:r>
            <a:r>
              <a:rPr lang="en-ZA" sz="3600" cap="all" dirty="0">
                <a:solidFill>
                  <a:srgbClr val="FF0000"/>
                </a:solidFill>
              </a:rPr>
              <a:t>CONTEXT</a:t>
            </a:r>
            <a:r>
              <a:rPr lang="en-ZA" sz="3600" cap="all" dirty="0"/>
              <a:t> IN TERMS OF SKILLS </a:t>
            </a:r>
            <a:br>
              <a:rPr lang="en-ZA" cap="all" dirty="0"/>
            </a:br>
            <a:endParaRPr lang="en-ZA" cap="all" dirty="0"/>
          </a:p>
        </p:txBody>
      </p:sp>
      <p:sp>
        <p:nvSpPr>
          <p:cNvPr id="3" name="Content Placeholder 2"/>
          <p:cNvSpPr>
            <a:spLocks noGrp="1"/>
          </p:cNvSpPr>
          <p:nvPr>
            <p:ph idx="1"/>
          </p:nvPr>
        </p:nvSpPr>
        <p:spPr>
          <a:xfrm>
            <a:off x="1739516" y="1268761"/>
            <a:ext cx="8712968" cy="4525963"/>
          </a:xfrm>
        </p:spPr>
        <p:txBody>
          <a:bodyPr/>
          <a:lstStyle/>
          <a:p>
            <a:pPr marL="0" indent="0">
              <a:buNone/>
            </a:pPr>
            <a:r>
              <a:rPr lang="en-ZA" sz="2400" cap="all" dirty="0"/>
              <a:t>Life skills @ SAIAB</a:t>
            </a:r>
            <a:endParaRPr lang="en-ZA" sz="2400" dirty="0"/>
          </a:p>
          <a:p>
            <a:r>
              <a:rPr lang="en-ZA" sz="2400" dirty="0"/>
              <a:t>Addressing the articulation gap </a:t>
            </a:r>
          </a:p>
          <a:p>
            <a:r>
              <a:rPr lang="en-ZA" sz="2400" dirty="0"/>
              <a:t>Numeracy, Literacy, Financial and IT skills </a:t>
            </a:r>
          </a:p>
          <a:p>
            <a:r>
              <a:rPr lang="en-ZA" sz="2400" dirty="0"/>
              <a:t>Marine and freshwater familiarisation </a:t>
            </a:r>
          </a:p>
          <a:p>
            <a:r>
              <a:rPr lang="en-ZA" sz="2400" dirty="0"/>
              <a:t>Driving </a:t>
            </a:r>
          </a:p>
          <a:p>
            <a:r>
              <a:rPr lang="en-ZA" sz="2400" dirty="0"/>
              <a:t>Swimming </a:t>
            </a:r>
          </a:p>
          <a:p>
            <a:r>
              <a:rPr lang="en-ZA" sz="2400" dirty="0"/>
              <a:t>Diving </a:t>
            </a:r>
          </a:p>
          <a:p>
            <a:endParaRPr lang="en-ZA" dirty="0"/>
          </a:p>
          <a:p>
            <a:endParaRPr lang="en-ZA" dirty="0"/>
          </a:p>
          <a:p>
            <a:endParaRPr lang="en-Z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8136" y="3421702"/>
            <a:ext cx="2933169" cy="2199877"/>
          </a:xfrm>
          <a:prstGeom prst="rect">
            <a:avLst/>
          </a:prstGeom>
        </p:spPr>
      </p:pic>
      <p:sp>
        <p:nvSpPr>
          <p:cNvPr id="5" name="TextBox 4"/>
          <p:cNvSpPr txBox="1"/>
          <p:nvPr/>
        </p:nvSpPr>
        <p:spPr>
          <a:xfrm>
            <a:off x="5042170" y="2879225"/>
            <a:ext cx="45719" cy="369332"/>
          </a:xfrm>
          <a:prstGeom prst="rect">
            <a:avLst/>
          </a:prstGeom>
          <a:noFill/>
        </p:spPr>
        <p:txBody>
          <a:bodyPr wrap="square" rtlCol="0">
            <a:spAutoFit/>
          </a:bodyPr>
          <a:lstStyle/>
          <a:p>
            <a:endParaRPr lang="en-ZA" dirty="0">
              <a:solidFill>
                <a:prstClr val="black"/>
              </a:solidFill>
              <a:latin typeface="Calibri"/>
            </a:endParaRPr>
          </a:p>
        </p:txBody>
      </p:sp>
      <p:pic>
        <p:nvPicPr>
          <p:cNvPr id="6" name="Picture 5">
            <a:extLst>
              <a:ext uri="{FF2B5EF4-FFF2-40B4-BE49-F238E27FC236}">
                <a16:creationId xmlns:a16="http://schemas.microsoft.com/office/drawing/2014/main" id="{D57DC7AB-F2F3-4D78-B6CD-3118D85D25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692"/>
          <a:stretch/>
        </p:blipFill>
        <p:spPr>
          <a:xfrm>
            <a:off x="3545842" y="3421702"/>
            <a:ext cx="1522991" cy="2199876"/>
          </a:xfrm>
          <a:prstGeom prst="rect">
            <a:avLst/>
          </a:prstGeom>
        </p:spPr>
      </p:pic>
      <p:grpSp>
        <p:nvGrpSpPr>
          <p:cNvPr id="7" name="Group 6"/>
          <p:cNvGrpSpPr/>
          <p:nvPr/>
        </p:nvGrpSpPr>
        <p:grpSpPr>
          <a:xfrm>
            <a:off x="8200608" y="1157084"/>
            <a:ext cx="2351181" cy="4464495"/>
            <a:chOff x="6818710" y="1662957"/>
            <a:chExt cx="1878434" cy="378226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711" y="4027944"/>
              <a:ext cx="1878433" cy="141728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8711" y="2829653"/>
              <a:ext cx="1878433" cy="119442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28078" r="24246"/>
            <a:stretch/>
          </p:blipFill>
          <p:spPr>
            <a:xfrm>
              <a:off x="6818710" y="1662957"/>
              <a:ext cx="1878434" cy="1148698"/>
            </a:xfrm>
            <a:prstGeom prst="rect">
              <a:avLst/>
            </a:prstGeom>
          </p:spPr>
        </p:pic>
      </p:grpSp>
    </p:spTree>
    <p:extLst>
      <p:ext uri="{BB962C8B-B14F-4D97-AF65-F5344CB8AC3E}">
        <p14:creationId xmlns:p14="http://schemas.microsoft.com/office/powerpoint/2010/main" val="25989189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19736" y="158776"/>
            <a:ext cx="7162800" cy="461665"/>
          </a:xfrm>
          <a:prstGeom prst="rect">
            <a:avLst/>
          </a:prstGeom>
          <a:noFill/>
        </p:spPr>
        <p:txBody>
          <a:bodyPr wrap="square" rtlCol="0">
            <a:spAutoFit/>
          </a:bodyPr>
          <a:lstStyle/>
          <a:p>
            <a:r>
              <a:rPr lang="en-ZA" sz="2400" b="1" dirty="0">
                <a:solidFill>
                  <a:srgbClr val="00B050"/>
                </a:solidFill>
                <a:latin typeface="Calibri"/>
              </a:rPr>
              <a:t>GETTING TO RESEARCH IMPACT</a:t>
            </a:r>
          </a:p>
        </p:txBody>
      </p:sp>
      <p:grpSp>
        <p:nvGrpSpPr>
          <p:cNvPr id="5" name="Group 4"/>
          <p:cNvGrpSpPr/>
          <p:nvPr/>
        </p:nvGrpSpPr>
        <p:grpSpPr>
          <a:xfrm>
            <a:off x="3719736" y="158775"/>
            <a:ext cx="5471746" cy="5979558"/>
            <a:chOff x="1889001" y="-1034933"/>
            <a:chExt cx="8298761" cy="8280001"/>
          </a:xfrm>
        </p:grpSpPr>
        <p:sp>
          <p:nvSpPr>
            <p:cNvPr id="6" name="Hexagon 5"/>
            <p:cNvSpPr/>
            <p:nvPr/>
          </p:nvSpPr>
          <p:spPr>
            <a:xfrm>
              <a:off x="7287812" y="2574662"/>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6792686" y="1364673"/>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400" b="1" dirty="0">
                  <a:solidFill>
                    <a:prstClr val="white"/>
                  </a:solidFill>
                  <a:latin typeface="Calibri"/>
                </a:rPr>
                <a:t>Inputs</a:t>
              </a:r>
              <a:endParaRPr lang="en-US" sz="1400" dirty="0">
                <a:solidFill>
                  <a:prstClr val="white"/>
                </a:solidFill>
                <a:latin typeface="Calibri"/>
              </a:endParaRPr>
            </a:p>
          </p:txBody>
        </p:sp>
        <p:sp>
          <p:nvSpPr>
            <p:cNvPr id="9" name="Hexagon 8"/>
            <p:cNvSpPr/>
            <p:nvPr/>
          </p:nvSpPr>
          <p:spPr>
            <a:xfrm>
              <a:off x="6608177" y="4098933"/>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6792686" y="3269335"/>
              <a:ext cx="1911596"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000" b="1" dirty="0">
                  <a:solidFill>
                    <a:prstClr val="white"/>
                  </a:solidFill>
                  <a:latin typeface="Calibri"/>
                </a:rPr>
                <a:t>Activities</a:t>
              </a:r>
            </a:p>
          </p:txBody>
        </p:sp>
        <p:sp>
          <p:nvSpPr>
            <p:cNvPr id="11" name="Hexagon 10"/>
            <p:cNvSpPr/>
            <p:nvPr/>
          </p:nvSpPr>
          <p:spPr>
            <a:xfrm>
              <a:off x="4922269" y="4257158"/>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5223456" y="4410390"/>
              <a:ext cx="1820800"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100" b="1" dirty="0">
                  <a:solidFill>
                    <a:prstClr val="white"/>
                  </a:solidFill>
                  <a:latin typeface="Calibri"/>
                </a:rPr>
                <a:t>Outputs</a:t>
              </a:r>
            </a:p>
          </p:txBody>
        </p:sp>
        <p:sp>
          <p:nvSpPr>
            <p:cNvPr id="13" name="Hexagon 12"/>
            <p:cNvSpPr/>
            <p:nvPr/>
          </p:nvSpPr>
          <p:spPr>
            <a:xfrm>
              <a:off x="3927884" y="2907368"/>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445162" y="3270418"/>
              <a:ext cx="1982820"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000" b="1" dirty="0">
                  <a:solidFill>
                    <a:prstClr val="white"/>
                  </a:solidFill>
                  <a:latin typeface="Calibri"/>
                </a:rPr>
                <a:t>Outcomes</a:t>
              </a:r>
            </a:p>
          </p:txBody>
        </p:sp>
        <p:sp>
          <p:nvSpPr>
            <p:cNvPr id="15" name="Freeform 14"/>
            <p:cNvSpPr/>
            <p:nvPr/>
          </p:nvSpPr>
          <p:spPr>
            <a:xfrm>
              <a:off x="3445162" y="1362506"/>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200" b="1" dirty="0">
                  <a:solidFill>
                    <a:prstClr val="white"/>
                  </a:solidFill>
                  <a:latin typeface="Calibri"/>
                </a:rPr>
                <a:t>Impacts</a:t>
              </a:r>
            </a:p>
          </p:txBody>
        </p:sp>
        <p:sp>
          <p:nvSpPr>
            <p:cNvPr id="16" name="Right Arrow 15"/>
            <p:cNvSpPr/>
            <p:nvPr/>
          </p:nvSpPr>
          <p:spPr>
            <a:xfrm rot="5400000">
              <a:off x="5737884" y="3671548"/>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17" name="Right Arrow 16"/>
            <p:cNvSpPr/>
            <p:nvPr/>
          </p:nvSpPr>
          <p:spPr>
            <a:xfrm rot="19841561">
              <a:off x="6496802" y="2469172"/>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18" name="Right Arrow 17"/>
            <p:cNvSpPr/>
            <p:nvPr/>
          </p:nvSpPr>
          <p:spPr>
            <a:xfrm rot="9061589">
              <a:off x="5011360" y="3287264"/>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19" name="Right Arrow 18"/>
            <p:cNvSpPr/>
            <p:nvPr/>
          </p:nvSpPr>
          <p:spPr>
            <a:xfrm rot="1771551">
              <a:off x="6496801" y="3316185"/>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0" name="Right Arrow 19"/>
            <p:cNvSpPr/>
            <p:nvPr/>
          </p:nvSpPr>
          <p:spPr>
            <a:xfrm rot="12562773">
              <a:off x="5022453" y="2469334"/>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1" name="Block Arc 20"/>
            <p:cNvSpPr/>
            <p:nvPr/>
          </p:nvSpPr>
          <p:spPr>
            <a:xfrm rot="13401448">
              <a:off x="2563558" y="-323972"/>
              <a:ext cx="6660000" cy="6660000"/>
            </a:xfrm>
            <a:prstGeom prst="blockArc">
              <a:avLst>
                <a:gd name="adj1" fmla="val 4825667"/>
                <a:gd name="adj2" fmla="val 8055531"/>
                <a:gd name="adj3" fmla="val 739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Block Arc 21"/>
            <p:cNvSpPr/>
            <p:nvPr/>
          </p:nvSpPr>
          <p:spPr>
            <a:xfrm rot="3984726">
              <a:off x="5274769" y="2356559"/>
              <a:ext cx="1442144" cy="1442991"/>
            </a:xfrm>
            <a:prstGeom prst="blockArc">
              <a:avLst>
                <a:gd name="adj1" fmla="val 13500000"/>
                <a:gd name="adj2" fmla="val 10607600"/>
                <a:gd name="adj3" fmla="val 169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Block Arc 22"/>
            <p:cNvSpPr/>
            <p:nvPr/>
          </p:nvSpPr>
          <p:spPr>
            <a:xfrm rot="20767803">
              <a:off x="2703319" y="-224931"/>
              <a:ext cx="6660000" cy="6660000"/>
            </a:xfrm>
            <a:prstGeom prst="blockArc">
              <a:avLst>
                <a:gd name="adj1" fmla="val 883071"/>
                <a:gd name="adj2" fmla="val 8055531"/>
                <a:gd name="adj3" fmla="val 73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Block Arc 23"/>
            <p:cNvSpPr/>
            <p:nvPr/>
          </p:nvSpPr>
          <p:spPr>
            <a:xfrm rot="6162994">
              <a:off x="2684271" y="-224930"/>
              <a:ext cx="6660000" cy="6660000"/>
            </a:xfrm>
            <a:prstGeom prst="blockArc">
              <a:avLst>
                <a:gd name="adj1" fmla="val 1270379"/>
                <a:gd name="adj2" fmla="val 8055531"/>
                <a:gd name="adj3" fmla="val 739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4"/>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r="41734"/>
            <a:stretch/>
          </p:blipFill>
          <p:spPr>
            <a:xfrm rot="1878581">
              <a:off x="7441046" y="-462757"/>
              <a:ext cx="727318" cy="424814"/>
            </a:xfrm>
            <a:prstGeom prst="rect">
              <a:avLst/>
            </a:prstGeom>
          </p:spPr>
        </p:pic>
        <p:sp>
          <p:nvSpPr>
            <p:cNvPr id="26" name="Rectangle 25"/>
            <p:cNvSpPr/>
            <p:nvPr/>
          </p:nvSpPr>
          <p:spPr>
            <a:xfrm rot="1956740">
              <a:off x="6757808" y="77457"/>
              <a:ext cx="1291262" cy="554039"/>
            </a:xfrm>
            <a:prstGeom prst="rect">
              <a:avLst/>
            </a:prstGeom>
          </p:spPr>
          <p:txBody>
            <a:bodyPr wrap="none">
              <a:spAutoFit/>
            </a:bodyPr>
            <a:lstStyle/>
            <a:p>
              <a:pPr algn="r"/>
              <a:r>
                <a:rPr lang="en-ZA" sz="2000" b="1" dirty="0">
                  <a:solidFill>
                    <a:prstClr val="white">
                      <a:lumMod val="50000"/>
                    </a:prstClr>
                  </a:solidFill>
                  <a:latin typeface="Calibri"/>
                </a:rPr>
                <a:t>STAGE</a:t>
              </a:r>
              <a:endParaRPr lang="en-ZA" sz="1400" b="1" dirty="0">
                <a:solidFill>
                  <a:prstClr val="white">
                    <a:lumMod val="50000"/>
                  </a:prstClr>
                </a:solidFill>
                <a:latin typeface="Calibri"/>
              </a:endParaRPr>
            </a:p>
          </p:txBody>
        </p:sp>
        <p:sp>
          <p:nvSpPr>
            <p:cNvPr id="27" name="Block Arc 26"/>
            <p:cNvSpPr/>
            <p:nvPr/>
          </p:nvSpPr>
          <p:spPr>
            <a:xfrm rot="6135919">
              <a:off x="1874061" y="-829615"/>
              <a:ext cx="7983881" cy="7954001"/>
            </a:xfrm>
            <a:prstGeom prst="blockArc">
              <a:avLst>
                <a:gd name="adj1" fmla="val 1332704"/>
                <a:gd name="adj2" fmla="val 8055531"/>
                <a:gd name="adj3" fmla="val 739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Block Arc 27"/>
            <p:cNvSpPr/>
            <p:nvPr/>
          </p:nvSpPr>
          <p:spPr>
            <a:xfrm rot="20794717">
              <a:off x="1907762" y="-1034933"/>
              <a:ext cx="8280000" cy="8280000"/>
            </a:xfrm>
            <a:prstGeom prst="blockArc">
              <a:avLst>
                <a:gd name="adj1" fmla="val 4125859"/>
                <a:gd name="adj2" fmla="val 8055531"/>
                <a:gd name="adj3" fmla="val 739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Block Arc 28"/>
            <p:cNvSpPr/>
            <p:nvPr/>
          </p:nvSpPr>
          <p:spPr>
            <a:xfrm rot="16758991">
              <a:off x="1899681" y="-1034932"/>
              <a:ext cx="8280000" cy="8280000"/>
            </a:xfrm>
            <a:prstGeom prst="blockArc">
              <a:avLst>
                <a:gd name="adj1" fmla="val 1482995"/>
                <a:gd name="adj2" fmla="val 7981737"/>
                <a:gd name="adj3" fmla="val 722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rot="19583623">
              <a:off x="3535396" y="87031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IMPLEMENTATION</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1" name="Rectangle 30"/>
            <p:cNvSpPr/>
            <p:nvPr/>
          </p:nvSpPr>
          <p:spPr>
            <a:xfrm rot="14659699">
              <a:off x="3745189" y="-139324"/>
              <a:ext cx="5511485"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EX ANTE</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2" name="Rectangle 31"/>
            <p:cNvSpPr/>
            <p:nvPr/>
          </p:nvSpPr>
          <p:spPr>
            <a:xfrm rot="5042526">
              <a:off x="2807387" y="454812"/>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EX POST</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3" name="Rectangle 32"/>
            <p:cNvSpPr/>
            <p:nvPr/>
          </p:nvSpPr>
          <p:spPr>
            <a:xfrm rot="16200000">
              <a:off x="4546103" y="516155"/>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CONTROL</a:t>
              </a:r>
            </a:p>
          </p:txBody>
        </p:sp>
        <p:sp>
          <p:nvSpPr>
            <p:cNvPr id="34" name="Rectangle 33"/>
            <p:cNvSpPr/>
            <p:nvPr/>
          </p:nvSpPr>
          <p:spPr>
            <a:xfrm rot="5201854">
              <a:off x="2073780" y="56082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INTEREST</a:t>
              </a:r>
            </a:p>
          </p:txBody>
        </p:sp>
        <p:sp>
          <p:nvSpPr>
            <p:cNvPr id="35" name="Rectangle 34"/>
            <p:cNvSpPr/>
            <p:nvPr/>
          </p:nvSpPr>
          <p:spPr>
            <a:xfrm rot="21344770">
              <a:off x="3382875" y="176007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INFLUENCE</a:t>
              </a:r>
            </a:p>
          </p:txBody>
        </p:sp>
      </p:grpSp>
      <p:sp>
        <p:nvSpPr>
          <p:cNvPr id="8" name="Oval 7"/>
          <p:cNvSpPr/>
          <p:nvPr/>
        </p:nvSpPr>
        <p:spPr>
          <a:xfrm>
            <a:off x="4648198" y="3105221"/>
            <a:ext cx="1568658" cy="15181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latin typeface="Calibri"/>
            </a:endParaRPr>
          </a:p>
        </p:txBody>
      </p:sp>
    </p:spTree>
    <p:extLst>
      <p:ext uri="{BB962C8B-B14F-4D97-AF65-F5344CB8AC3E}">
        <p14:creationId xmlns:p14="http://schemas.microsoft.com/office/powerpoint/2010/main" val="13760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17" y="0"/>
            <a:ext cx="12176967" cy="6852081"/>
          </a:xfrm>
          <a:custGeom>
            <a:avLst/>
            <a:gdLst/>
            <a:ahLst/>
            <a:cxnLst/>
            <a:rect l="l" t="t" r="r" b="b"/>
            <a:pathLst>
              <a:path w="9144000" h="5145405">
                <a:moveTo>
                  <a:pt x="9144000" y="0"/>
                </a:moveTo>
                <a:lnTo>
                  <a:pt x="0" y="0"/>
                </a:lnTo>
                <a:lnTo>
                  <a:pt x="0" y="5145024"/>
                </a:lnTo>
                <a:lnTo>
                  <a:pt x="9144000" y="5145024"/>
                </a:lnTo>
                <a:lnTo>
                  <a:pt x="9144000" y="0"/>
                </a:lnTo>
                <a:close/>
              </a:path>
            </a:pathLst>
          </a:custGeom>
          <a:solidFill>
            <a:srgbClr val="FFCCF9">
              <a:alpha val="50195"/>
            </a:srgbClr>
          </a:solidFill>
        </p:spPr>
        <p:txBody>
          <a:bodyPr wrap="square" lIns="0" tIns="0" rIns="0" bIns="0" rtlCol="0"/>
          <a:lstStyle/>
          <a:p>
            <a:pPr defTabSz="1217706"/>
            <a:endParaRPr sz="2397">
              <a:solidFill>
                <a:prstClr val="black"/>
              </a:solidFill>
              <a:latin typeface="Calibri"/>
            </a:endParaRPr>
          </a:p>
        </p:txBody>
      </p:sp>
      <p:sp>
        <p:nvSpPr>
          <p:cNvPr id="3" name="object 3"/>
          <p:cNvSpPr/>
          <p:nvPr/>
        </p:nvSpPr>
        <p:spPr>
          <a:xfrm>
            <a:off x="11299623" y="6056010"/>
            <a:ext cx="694086" cy="694084"/>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object 4"/>
          <p:cNvSpPr txBox="1"/>
          <p:nvPr/>
        </p:nvSpPr>
        <p:spPr>
          <a:xfrm>
            <a:off x="493107" y="863698"/>
            <a:ext cx="11209574" cy="5609908"/>
          </a:xfrm>
          <a:prstGeom prst="rect">
            <a:avLst/>
          </a:prstGeom>
        </p:spPr>
        <p:txBody>
          <a:bodyPr vert="horz" wrap="square" lIns="0" tIns="105703" rIns="0" bIns="0" rtlCol="0">
            <a:spAutoFit/>
          </a:bodyPr>
          <a:lstStyle/>
          <a:p>
            <a:pPr marL="243541" indent="-227474" defTabSz="1217706">
              <a:spcBef>
                <a:spcPts val="832"/>
              </a:spcBef>
              <a:buFontTx/>
              <a:buChar char="•"/>
              <a:tabLst>
                <a:tab pos="244387" algn="l"/>
              </a:tabLst>
            </a:pPr>
            <a:r>
              <a:rPr sz="2797" spc="7" dirty="0">
                <a:solidFill>
                  <a:prstClr val="black"/>
                </a:solidFill>
                <a:latin typeface="Arial"/>
                <a:cs typeface="Arial"/>
              </a:rPr>
              <a:t>Research </a:t>
            </a:r>
            <a:r>
              <a:rPr sz="2797" dirty="0">
                <a:solidFill>
                  <a:prstClr val="black"/>
                </a:solidFill>
                <a:latin typeface="Arial"/>
                <a:cs typeface="Arial"/>
              </a:rPr>
              <a:t>relevance and </a:t>
            </a:r>
            <a:r>
              <a:rPr sz="2797" spc="13" dirty="0">
                <a:solidFill>
                  <a:prstClr val="black"/>
                </a:solidFill>
                <a:latin typeface="Arial"/>
                <a:cs typeface="Arial"/>
              </a:rPr>
              <a:t>impact </a:t>
            </a:r>
            <a:r>
              <a:rPr sz="2797" spc="7" dirty="0">
                <a:solidFill>
                  <a:prstClr val="black"/>
                </a:solidFill>
                <a:latin typeface="Arial"/>
                <a:cs typeface="Arial"/>
              </a:rPr>
              <a:t>is </a:t>
            </a:r>
            <a:r>
              <a:rPr sz="2797" dirty="0">
                <a:solidFill>
                  <a:prstClr val="black"/>
                </a:solidFill>
                <a:latin typeface="Arial"/>
                <a:cs typeface="Arial"/>
              </a:rPr>
              <a:t>real </a:t>
            </a:r>
            <a:r>
              <a:rPr sz="2797" spc="7" dirty="0">
                <a:solidFill>
                  <a:prstClr val="black"/>
                </a:solidFill>
                <a:latin typeface="Arial"/>
                <a:cs typeface="Arial"/>
              </a:rPr>
              <a:t>change in </a:t>
            </a:r>
            <a:r>
              <a:rPr sz="2797" dirty="0">
                <a:solidFill>
                  <a:prstClr val="black"/>
                </a:solidFill>
                <a:latin typeface="Arial"/>
                <a:cs typeface="Arial"/>
              </a:rPr>
              <a:t>the real</a:t>
            </a:r>
            <a:r>
              <a:rPr sz="2797" spc="-545" dirty="0">
                <a:solidFill>
                  <a:prstClr val="black"/>
                </a:solidFill>
                <a:latin typeface="Arial"/>
                <a:cs typeface="Arial"/>
              </a:rPr>
              <a:t> </a:t>
            </a:r>
            <a:r>
              <a:rPr sz="2797" dirty="0">
                <a:solidFill>
                  <a:prstClr val="black"/>
                </a:solidFill>
                <a:latin typeface="Arial"/>
                <a:cs typeface="Arial"/>
              </a:rPr>
              <a:t>world.</a:t>
            </a:r>
            <a:endParaRPr sz="2797">
              <a:solidFill>
                <a:prstClr val="black"/>
              </a:solidFill>
              <a:latin typeface="Arial"/>
              <a:cs typeface="Arial"/>
            </a:endParaRPr>
          </a:p>
          <a:p>
            <a:pPr marL="243541" indent="-227474" defTabSz="1217706">
              <a:lnSpc>
                <a:spcPts val="3196"/>
              </a:lnSpc>
              <a:spcBef>
                <a:spcPts val="706"/>
              </a:spcBef>
              <a:buFontTx/>
              <a:buChar char="•"/>
              <a:tabLst>
                <a:tab pos="244387" algn="l"/>
              </a:tabLst>
            </a:pPr>
            <a:r>
              <a:rPr sz="2797" spc="7" dirty="0">
                <a:solidFill>
                  <a:prstClr val="black"/>
                </a:solidFill>
                <a:latin typeface="Arial"/>
                <a:cs typeface="Arial"/>
              </a:rPr>
              <a:t>There</a:t>
            </a:r>
            <a:r>
              <a:rPr sz="2797" spc="-47" dirty="0">
                <a:solidFill>
                  <a:prstClr val="black"/>
                </a:solidFill>
                <a:latin typeface="Arial"/>
                <a:cs typeface="Arial"/>
              </a:rPr>
              <a:t> </a:t>
            </a:r>
            <a:r>
              <a:rPr sz="2797" dirty="0">
                <a:solidFill>
                  <a:prstClr val="black"/>
                </a:solidFill>
                <a:latin typeface="Arial"/>
                <a:cs typeface="Arial"/>
              </a:rPr>
              <a:t>are</a:t>
            </a:r>
            <a:r>
              <a:rPr sz="2797" spc="-47" dirty="0">
                <a:solidFill>
                  <a:prstClr val="black"/>
                </a:solidFill>
                <a:latin typeface="Arial"/>
                <a:cs typeface="Arial"/>
              </a:rPr>
              <a:t> </a:t>
            </a:r>
            <a:r>
              <a:rPr sz="2797" spc="13" dirty="0">
                <a:solidFill>
                  <a:prstClr val="black"/>
                </a:solidFill>
                <a:latin typeface="Arial"/>
                <a:cs typeface="Arial"/>
              </a:rPr>
              <a:t>many</a:t>
            </a:r>
            <a:r>
              <a:rPr sz="2797" spc="-73" dirty="0">
                <a:solidFill>
                  <a:prstClr val="black"/>
                </a:solidFill>
                <a:latin typeface="Arial"/>
                <a:cs typeface="Arial"/>
              </a:rPr>
              <a:t> </a:t>
            </a:r>
            <a:r>
              <a:rPr sz="2797" dirty="0">
                <a:solidFill>
                  <a:prstClr val="black"/>
                </a:solidFill>
                <a:latin typeface="Arial"/>
                <a:cs typeface="Arial"/>
              </a:rPr>
              <a:t>different</a:t>
            </a:r>
            <a:r>
              <a:rPr sz="2797" spc="-93" dirty="0">
                <a:solidFill>
                  <a:prstClr val="black"/>
                </a:solidFill>
                <a:latin typeface="Arial"/>
                <a:cs typeface="Arial"/>
              </a:rPr>
              <a:t> </a:t>
            </a:r>
            <a:r>
              <a:rPr sz="2797" spc="13" dirty="0">
                <a:solidFill>
                  <a:prstClr val="black"/>
                </a:solidFill>
                <a:latin typeface="Arial"/>
                <a:cs typeface="Arial"/>
              </a:rPr>
              <a:t>kinds</a:t>
            </a:r>
            <a:r>
              <a:rPr sz="2797" spc="-47" dirty="0">
                <a:solidFill>
                  <a:prstClr val="black"/>
                </a:solidFill>
                <a:latin typeface="Arial"/>
                <a:cs typeface="Arial"/>
              </a:rPr>
              <a:t> </a:t>
            </a:r>
            <a:r>
              <a:rPr sz="2797" spc="7" dirty="0">
                <a:solidFill>
                  <a:prstClr val="black"/>
                </a:solidFill>
                <a:latin typeface="Arial"/>
                <a:cs typeface="Arial"/>
              </a:rPr>
              <a:t>of</a:t>
            </a:r>
            <a:r>
              <a:rPr sz="2797" spc="-93" dirty="0">
                <a:solidFill>
                  <a:prstClr val="black"/>
                </a:solidFill>
                <a:latin typeface="Arial"/>
                <a:cs typeface="Arial"/>
              </a:rPr>
              <a:t> </a:t>
            </a:r>
            <a:r>
              <a:rPr sz="2797" spc="7" dirty="0">
                <a:solidFill>
                  <a:prstClr val="black"/>
                </a:solidFill>
                <a:latin typeface="Arial"/>
                <a:cs typeface="Arial"/>
              </a:rPr>
              <a:t>impact</a:t>
            </a:r>
            <a:r>
              <a:rPr sz="2797" spc="-87" dirty="0">
                <a:solidFill>
                  <a:prstClr val="black"/>
                </a:solidFill>
                <a:latin typeface="Arial"/>
                <a:cs typeface="Arial"/>
              </a:rPr>
              <a:t> </a:t>
            </a:r>
            <a:r>
              <a:rPr sz="2797" dirty="0">
                <a:solidFill>
                  <a:prstClr val="black"/>
                </a:solidFill>
                <a:latin typeface="Arial"/>
                <a:cs typeface="Arial"/>
              </a:rPr>
              <a:t>including</a:t>
            </a:r>
            <a:r>
              <a:rPr sz="2797" spc="-107" dirty="0">
                <a:solidFill>
                  <a:prstClr val="black"/>
                </a:solidFill>
                <a:latin typeface="Arial"/>
                <a:cs typeface="Arial"/>
              </a:rPr>
              <a:t> </a:t>
            </a:r>
            <a:r>
              <a:rPr sz="2797" dirty="0">
                <a:solidFill>
                  <a:prstClr val="black"/>
                </a:solidFill>
                <a:latin typeface="Arial"/>
                <a:cs typeface="Arial"/>
              </a:rPr>
              <a:t>attitudinal,</a:t>
            </a:r>
            <a:endParaRPr sz="2797">
              <a:solidFill>
                <a:prstClr val="black"/>
              </a:solidFill>
              <a:latin typeface="Arial"/>
              <a:cs typeface="Arial"/>
            </a:endParaRPr>
          </a:p>
          <a:p>
            <a:pPr marL="243541" defTabSz="1217706">
              <a:lnSpc>
                <a:spcPts val="3196"/>
              </a:lnSpc>
            </a:pPr>
            <a:r>
              <a:rPr sz="2797" dirty="0">
                <a:solidFill>
                  <a:prstClr val="black"/>
                </a:solidFill>
                <a:latin typeface="Arial"/>
                <a:cs typeface="Arial"/>
              </a:rPr>
              <a:t>awareness, economic, </a:t>
            </a:r>
            <a:r>
              <a:rPr sz="2797" spc="7" dirty="0">
                <a:solidFill>
                  <a:prstClr val="black"/>
                </a:solidFill>
                <a:latin typeface="Arial"/>
                <a:cs typeface="Arial"/>
              </a:rPr>
              <a:t>social, </a:t>
            </a:r>
            <a:r>
              <a:rPr sz="2797" spc="-33" dirty="0">
                <a:solidFill>
                  <a:prstClr val="black"/>
                </a:solidFill>
                <a:latin typeface="Arial"/>
                <a:cs typeface="Arial"/>
              </a:rPr>
              <a:t>policy, </a:t>
            </a:r>
            <a:r>
              <a:rPr sz="2797" dirty="0">
                <a:solidFill>
                  <a:prstClr val="black"/>
                </a:solidFill>
                <a:latin typeface="Arial"/>
                <a:cs typeface="Arial"/>
              </a:rPr>
              <a:t>cultural </a:t>
            </a:r>
            <a:r>
              <a:rPr sz="2797" spc="7" dirty="0">
                <a:solidFill>
                  <a:prstClr val="black"/>
                </a:solidFill>
                <a:latin typeface="Arial"/>
                <a:cs typeface="Arial"/>
              </a:rPr>
              <a:t>and</a:t>
            </a:r>
            <a:r>
              <a:rPr sz="2797" spc="-406" dirty="0">
                <a:solidFill>
                  <a:prstClr val="black"/>
                </a:solidFill>
                <a:latin typeface="Arial"/>
                <a:cs typeface="Arial"/>
              </a:rPr>
              <a:t> </a:t>
            </a:r>
            <a:r>
              <a:rPr sz="2797" dirty="0">
                <a:solidFill>
                  <a:prstClr val="black"/>
                </a:solidFill>
                <a:latin typeface="Arial"/>
                <a:cs typeface="Arial"/>
              </a:rPr>
              <a:t>health.</a:t>
            </a:r>
            <a:endParaRPr sz="2797">
              <a:solidFill>
                <a:prstClr val="black"/>
              </a:solidFill>
              <a:latin typeface="Arial"/>
              <a:cs typeface="Arial"/>
            </a:endParaRPr>
          </a:p>
          <a:p>
            <a:pPr marL="243541" marR="223246" indent="-227474" defTabSz="1217706">
              <a:lnSpc>
                <a:spcPts val="3010"/>
              </a:lnSpc>
              <a:spcBef>
                <a:spcPts val="1124"/>
              </a:spcBef>
              <a:buFontTx/>
              <a:buChar char="•"/>
              <a:tabLst>
                <a:tab pos="244387" algn="l"/>
              </a:tabLst>
            </a:pPr>
            <a:r>
              <a:rPr sz="2797" spc="-7" dirty="0">
                <a:solidFill>
                  <a:prstClr val="black"/>
                </a:solidFill>
                <a:latin typeface="Arial"/>
                <a:cs typeface="Arial"/>
              </a:rPr>
              <a:t>It </a:t>
            </a:r>
            <a:r>
              <a:rPr sz="2797" spc="7" dirty="0">
                <a:solidFill>
                  <a:prstClr val="black"/>
                </a:solidFill>
                <a:latin typeface="Arial"/>
                <a:cs typeface="Arial"/>
              </a:rPr>
              <a:t>takes </a:t>
            </a:r>
            <a:r>
              <a:rPr sz="2797" dirty="0">
                <a:solidFill>
                  <a:prstClr val="black"/>
                </a:solidFill>
                <a:latin typeface="Arial"/>
                <a:cs typeface="Arial"/>
              </a:rPr>
              <a:t>hard work </a:t>
            </a:r>
            <a:r>
              <a:rPr sz="2797" spc="7" dirty="0">
                <a:solidFill>
                  <a:prstClr val="black"/>
                </a:solidFill>
                <a:latin typeface="Arial"/>
                <a:cs typeface="Arial"/>
              </a:rPr>
              <a:t>and </a:t>
            </a:r>
            <a:r>
              <a:rPr sz="2797" dirty="0">
                <a:solidFill>
                  <a:prstClr val="black"/>
                </a:solidFill>
                <a:latin typeface="Arial"/>
                <a:cs typeface="Arial"/>
              </a:rPr>
              <a:t>persistence </a:t>
            </a:r>
            <a:r>
              <a:rPr sz="2797" spc="7" dirty="0">
                <a:solidFill>
                  <a:prstClr val="black"/>
                </a:solidFill>
                <a:latin typeface="Arial"/>
                <a:cs typeface="Arial"/>
              </a:rPr>
              <a:t>and specific </a:t>
            </a:r>
            <a:r>
              <a:rPr sz="2797" dirty="0">
                <a:solidFill>
                  <a:prstClr val="black"/>
                </a:solidFill>
                <a:latin typeface="Arial"/>
                <a:cs typeface="Arial"/>
              </a:rPr>
              <a:t>knowledge </a:t>
            </a:r>
            <a:r>
              <a:rPr sz="2797" spc="7" dirty="0">
                <a:solidFill>
                  <a:prstClr val="black"/>
                </a:solidFill>
                <a:latin typeface="Arial"/>
                <a:cs typeface="Arial"/>
              </a:rPr>
              <a:t>and</a:t>
            </a:r>
            <a:r>
              <a:rPr sz="2797" spc="-446" dirty="0">
                <a:solidFill>
                  <a:prstClr val="black"/>
                </a:solidFill>
                <a:latin typeface="Arial"/>
                <a:cs typeface="Arial"/>
              </a:rPr>
              <a:t> </a:t>
            </a:r>
            <a:r>
              <a:rPr sz="2797" dirty="0">
                <a:solidFill>
                  <a:prstClr val="black"/>
                </a:solidFill>
                <a:latin typeface="Arial"/>
                <a:cs typeface="Arial"/>
              </a:rPr>
              <a:t>skills  </a:t>
            </a:r>
            <a:r>
              <a:rPr sz="2797" spc="-7" dirty="0">
                <a:solidFill>
                  <a:prstClr val="black"/>
                </a:solidFill>
                <a:latin typeface="Arial"/>
                <a:cs typeface="Arial"/>
              </a:rPr>
              <a:t>to </a:t>
            </a:r>
            <a:r>
              <a:rPr sz="2797" dirty="0">
                <a:solidFill>
                  <a:prstClr val="black"/>
                </a:solidFill>
                <a:latin typeface="Arial"/>
                <a:cs typeface="Arial"/>
              </a:rPr>
              <a:t>create </a:t>
            </a:r>
            <a:r>
              <a:rPr sz="2797" spc="7" dirty="0">
                <a:solidFill>
                  <a:prstClr val="black"/>
                </a:solidFill>
                <a:latin typeface="Arial"/>
                <a:cs typeface="Arial"/>
              </a:rPr>
              <a:t>impact from</a:t>
            </a:r>
            <a:r>
              <a:rPr sz="2797" spc="-173" dirty="0">
                <a:solidFill>
                  <a:prstClr val="black"/>
                </a:solidFill>
                <a:latin typeface="Arial"/>
                <a:cs typeface="Arial"/>
              </a:rPr>
              <a:t> </a:t>
            </a:r>
            <a:r>
              <a:rPr sz="2797" dirty="0">
                <a:solidFill>
                  <a:prstClr val="black"/>
                </a:solidFill>
                <a:latin typeface="Arial"/>
                <a:cs typeface="Arial"/>
              </a:rPr>
              <a:t>research</a:t>
            </a:r>
            <a:endParaRPr sz="2797">
              <a:solidFill>
                <a:prstClr val="black"/>
              </a:solidFill>
              <a:latin typeface="Arial"/>
              <a:cs typeface="Arial"/>
            </a:endParaRPr>
          </a:p>
          <a:p>
            <a:pPr marL="243541" indent="-227474" defTabSz="1217706">
              <a:lnSpc>
                <a:spcPts val="3196"/>
              </a:lnSpc>
              <a:spcBef>
                <a:spcPts val="692"/>
              </a:spcBef>
              <a:buFontTx/>
              <a:buChar char="•"/>
              <a:tabLst>
                <a:tab pos="244387" algn="l"/>
              </a:tabLst>
            </a:pPr>
            <a:r>
              <a:rPr sz="2797" spc="7" dirty="0">
                <a:solidFill>
                  <a:prstClr val="black"/>
                </a:solidFill>
                <a:latin typeface="Arial"/>
                <a:cs typeface="Arial"/>
              </a:rPr>
              <a:t>Understand </a:t>
            </a:r>
            <a:r>
              <a:rPr sz="2797" spc="-7" dirty="0">
                <a:solidFill>
                  <a:prstClr val="black"/>
                </a:solidFill>
                <a:latin typeface="Arial"/>
                <a:cs typeface="Arial"/>
              </a:rPr>
              <a:t>relevant </a:t>
            </a:r>
            <a:r>
              <a:rPr sz="2797" dirty="0">
                <a:solidFill>
                  <a:prstClr val="black"/>
                </a:solidFill>
                <a:latin typeface="Arial"/>
                <a:cs typeface="Arial"/>
              </a:rPr>
              <a:t>audiences </a:t>
            </a:r>
            <a:r>
              <a:rPr sz="2797" spc="-7" dirty="0">
                <a:solidFill>
                  <a:prstClr val="black"/>
                </a:solidFill>
                <a:latin typeface="Arial"/>
                <a:cs typeface="Arial"/>
              </a:rPr>
              <a:t>to </a:t>
            </a:r>
            <a:r>
              <a:rPr sz="2797" spc="-20" dirty="0">
                <a:solidFill>
                  <a:prstClr val="black"/>
                </a:solidFill>
                <a:latin typeface="Arial"/>
                <a:cs typeface="Arial"/>
              </a:rPr>
              <a:t>discover, </a:t>
            </a:r>
            <a:r>
              <a:rPr sz="2797" spc="7" dirty="0">
                <a:solidFill>
                  <a:prstClr val="black"/>
                </a:solidFill>
                <a:latin typeface="Arial"/>
                <a:cs typeface="Arial"/>
              </a:rPr>
              <a:t>connect </a:t>
            </a:r>
            <a:r>
              <a:rPr sz="2797" spc="-7" dirty="0">
                <a:solidFill>
                  <a:prstClr val="black"/>
                </a:solidFill>
                <a:latin typeface="Arial"/>
                <a:cs typeface="Arial"/>
              </a:rPr>
              <a:t>with,</a:t>
            </a:r>
            <a:r>
              <a:rPr sz="2797" spc="-286" dirty="0">
                <a:solidFill>
                  <a:prstClr val="black"/>
                </a:solidFill>
                <a:latin typeface="Arial"/>
                <a:cs typeface="Arial"/>
              </a:rPr>
              <a:t> </a:t>
            </a:r>
            <a:r>
              <a:rPr sz="2797" dirty="0">
                <a:solidFill>
                  <a:prstClr val="black"/>
                </a:solidFill>
                <a:latin typeface="Arial"/>
                <a:cs typeface="Arial"/>
              </a:rPr>
              <a:t>understand,</a:t>
            </a:r>
            <a:endParaRPr sz="2797">
              <a:solidFill>
                <a:prstClr val="black"/>
              </a:solidFill>
              <a:latin typeface="Arial"/>
              <a:cs typeface="Arial"/>
            </a:endParaRPr>
          </a:p>
          <a:p>
            <a:pPr marL="243541" defTabSz="1217706">
              <a:lnSpc>
                <a:spcPts val="3196"/>
              </a:lnSpc>
            </a:pPr>
            <a:r>
              <a:rPr sz="2797" spc="7" dirty="0">
                <a:solidFill>
                  <a:prstClr val="black"/>
                </a:solidFill>
                <a:latin typeface="Arial"/>
                <a:cs typeface="Arial"/>
              </a:rPr>
              <a:t>apply and </a:t>
            </a:r>
            <a:r>
              <a:rPr sz="2797" dirty="0">
                <a:solidFill>
                  <a:prstClr val="black"/>
                </a:solidFill>
                <a:latin typeface="Arial"/>
                <a:cs typeface="Arial"/>
              </a:rPr>
              <a:t>advocate </a:t>
            </a:r>
            <a:r>
              <a:rPr sz="2797" spc="7" dirty="0">
                <a:solidFill>
                  <a:prstClr val="black"/>
                </a:solidFill>
                <a:latin typeface="Arial"/>
                <a:cs typeface="Arial"/>
              </a:rPr>
              <a:t>for</a:t>
            </a:r>
            <a:r>
              <a:rPr sz="2797" spc="-240" dirty="0">
                <a:solidFill>
                  <a:prstClr val="black"/>
                </a:solidFill>
                <a:latin typeface="Arial"/>
                <a:cs typeface="Arial"/>
              </a:rPr>
              <a:t> </a:t>
            </a:r>
            <a:r>
              <a:rPr sz="2797" dirty="0">
                <a:solidFill>
                  <a:prstClr val="black"/>
                </a:solidFill>
                <a:latin typeface="Arial"/>
                <a:cs typeface="Arial"/>
              </a:rPr>
              <a:t>research.</a:t>
            </a:r>
            <a:endParaRPr sz="2797">
              <a:solidFill>
                <a:prstClr val="black"/>
              </a:solidFill>
              <a:latin typeface="Arial"/>
              <a:cs typeface="Arial"/>
            </a:endParaRPr>
          </a:p>
          <a:p>
            <a:pPr marL="243541" indent="-227474" defTabSz="1217706">
              <a:spcBef>
                <a:spcPts val="706"/>
              </a:spcBef>
              <a:buFontTx/>
              <a:buChar char="•"/>
              <a:tabLst>
                <a:tab pos="244387" algn="l"/>
              </a:tabLst>
            </a:pPr>
            <a:r>
              <a:rPr sz="2797" spc="7" dirty="0">
                <a:solidFill>
                  <a:prstClr val="black"/>
                </a:solidFill>
                <a:latin typeface="Arial"/>
                <a:cs typeface="Arial"/>
              </a:rPr>
              <a:t>Ideally </a:t>
            </a:r>
            <a:r>
              <a:rPr sz="2797" dirty="0">
                <a:solidFill>
                  <a:prstClr val="black"/>
                </a:solidFill>
                <a:latin typeface="Arial"/>
                <a:cs typeface="Arial"/>
              </a:rPr>
              <a:t>stakeholder engagement </a:t>
            </a:r>
            <a:r>
              <a:rPr sz="2797" spc="7" dirty="0">
                <a:solidFill>
                  <a:prstClr val="black"/>
                </a:solidFill>
                <a:latin typeface="Arial"/>
                <a:cs typeface="Arial"/>
              </a:rPr>
              <a:t>throughout </a:t>
            </a:r>
            <a:r>
              <a:rPr sz="2797" dirty="0">
                <a:solidFill>
                  <a:prstClr val="black"/>
                </a:solidFill>
                <a:latin typeface="Arial"/>
                <a:cs typeface="Arial"/>
              </a:rPr>
              <a:t>the</a:t>
            </a:r>
            <a:r>
              <a:rPr sz="2797" spc="-400" dirty="0">
                <a:solidFill>
                  <a:prstClr val="black"/>
                </a:solidFill>
                <a:latin typeface="Arial"/>
                <a:cs typeface="Arial"/>
              </a:rPr>
              <a:t> </a:t>
            </a:r>
            <a:r>
              <a:rPr sz="2797" spc="7" dirty="0">
                <a:solidFill>
                  <a:prstClr val="black"/>
                </a:solidFill>
                <a:latin typeface="Arial"/>
                <a:cs typeface="Arial"/>
              </a:rPr>
              <a:t>lifecycle</a:t>
            </a:r>
            <a:endParaRPr sz="2797">
              <a:solidFill>
                <a:prstClr val="black"/>
              </a:solidFill>
              <a:latin typeface="Arial"/>
              <a:cs typeface="Arial"/>
            </a:endParaRPr>
          </a:p>
          <a:p>
            <a:pPr marL="243541" indent="-227474" defTabSz="1217706">
              <a:lnSpc>
                <a:spcPts val="3196"/>
              </a:lnSpc>
              <a:spcBef>
                <a:spcPts val="739"/>
              </a:spcBef>
              <a:buFontTx/>
              <a:buChar char="•"/>
              <a:tabLst>
                <a:tab pos="244387" algn="l"/>
              </a:tabLst>
            </a:pPr>
            <a:r>
              <a:rPr sz="2797" dirty="0">
                <a:solidFill>
                  <a:prstClr val="black"/>
                </a:solidFill>
                <a:latin typeface="Arial"/>
                <a:cs typeface="Arial"/>
              </a:rPr>
              <a:t>Evidencing </a:t>
            </a:r>
            <a:r>
              <a:rPr sz="2797" spc="7" dirty="0">
                <a:solidFill>
                  <a:prstClr val="black"/>
                </a:solidFill>
                <a:latin typeface="Arial"/>
                <a:cs typeface="Arial"/>
              </a:rPr>
              <a:t>and measuring </a:t>
            </a:r>
            <a:r>
              <a:rPr sz="2797" spc="-7" dirty="0">
                <a:solidFill>
                  <a:prstClr val="black"/>
                </a:solidFill>
                <a:latin typeface="Arial"/>
                <a:cs typeface="Arial"/>
              </a:rPr>
              <a:t>impact </a:t>
            </a:r>
            <a:r>
              <a:rPr sz="2797" spc="7" dirty="0">
                <a:solidFill>
                  <a:prstClr val="black"/>
                </a:solidFill>
                <a:latin typeface="Arial"/>
                <a:cs typeface="Arial"/>
              </a:rPr>
              <a:t>are </a:t>
            </a:r>
            <a:r>
              <a:rPr sz="2797" dirty="0">
                <a:solidFill>
                  <a:prstClr val="black"/>
                </a:solidFill>
                <a:latin typeface="Arial"/>
                <a:cs typeface="Arial"/>
              </a:rPr>
              <a:t>controversial </a:t>
            </a:r>
            <a:r>
              <a:rPr sz="2797" spc="7" dirty="0">
                <a:solidFill>
                  <a:prstClr val="black"/>
                </a:solidFill>
                <a:latin typeface="Arial"/>
                <a:cs typeface="Arial"/>
              </a:rPr>
              <a:t>and</a:t>
            </a:r>
            <a:r>
              <a:rPr sz="2797" spc="-453" dirty="0">
                <a:solidFill>
                  <a:prstClr val="black"/>
                </a:solidFill>
                <a:latin typeface="Arial"/>
                <a:cs typeface="Arial"/>
              </a:rPr>
              <a:t> </a:t>
            </a:r>
            <a:r>
              <a:rPr sz="2797" spc="7" dirty="0">
                <a:solidFill>
                  <a:prstClr val="black"/>
                </a:solidFill>
                <a:latin typeface="Arial"/>
                <a:cs typeface="Arial"/>
              </a:rPr>
              <a:t>fast</a:t>
            </a:r>
            <a:endParaRPr sz="2797">
              <a:solidFill>
                <a:prstClr val="black"/>
              </a:solidFill>
              <a:latin typeface="Arial"/>
              <a:cs typeface="Arial"/>
            </a:endParaRPr>
          </a:p>
          <a:p>
            <a:pPr marL="243541" defTabSz="1217706">
              <a:lnSpc>
                <a:spcPts val="3196"/>
              </a:lnSpc>
            </a:pPr>
            <a:r>
              <a:rPr sz="2797" dirty="0">
                <a:solidFill>
                  <a:prstClr val="black"/>
                </a:solidFill>
                <a:latin typeface="Arial"/>
                <a:cs typeface="Arial"/>
              </a:rPr>
              <a:t>developing</a:t>
            </a:r>
            <a:r>
              <a:rPr sz="2797" spc="-53" dirty="0">
                <a:solidFill>
                  <a:prstClr val="black"/>
                </a:solidFill>
                <a:latin typeface="Arial"/>
                <a:cs typeface="Arial"/>
              </a:rPr>
              <a:t> </a:t>
            </a:r>
            <a:r>
              <a:rPr sz="2797" dirty="0">
                <a:solidFill>
                  <a:prstClr val="black"/>
                </a:solidFill>
                <a:latin typeface="Arial"/>
                <a:cs typeface="Arial"/>
              </a:rPr>
              <a:t>areas</a:t>
            </a:r>
            <a:endParaRPr sz="2797">
              <a:solidFill>
                <a:prstClr val="black"/>
              </a:solidFill>
              <a:latin typeface="Arial"/>
              <a:cs typeface="Arial"/>
            </a:endParaRPr>
          </a:p>
          <a:p>
            <a:pPr marL="243541" indent="-227474" defTabSz="1217706">
              <a:lnSpc>
                <a:spcPts val="3183"/>
              </a:lnSpc>
              <a:spcBef>
                <a:spcPts val="739"/>
              </a:spcBef>
              <a:buFontTx/>
              <a:buChar char="•"/>
              <a:tabLst>
                <a:tab pos="244387" algn="l"/>
              </a:tabLst>
            </a:pPr>
            <a:r>
              <a:rPr sz="2797" dirty="0">
                <a:solidFill>
                  <a:prstClr val="black"/>
                </a:solidFill>
                <a:latin typeface="Arial"/>
                <a:cs typeface="Arial"/>
              </a:rPr>
              <a:t>Current systems tend </a:t>
            </a:r>
            <a:r>
              <a:rPr sz="2797" spc="-7" dirty="0">
                <a:solidFill>
                  <a:prstClr val="black"/>
                </a:solidFill>
                <a:latin typeface="Arial"/>
                <a:cs typeface="Arial"/>
              </a:rPr>
              <a:t>to </a:t>
            </a:r>
            <a:r>
              <a:rPr sz="2797" spc="7" dirty="0">
                <a:solidFill>
                  <a:prstClr val="black"/>
                </a:solidFill>
                <a:latin typeface="Arial"/>
                <a:cs typeface="Arial"/>
              </a:rPr>
              <a:t>pay lip </a:t>
            </a:r>
            <a:r>
              <a:rPr sz="2797" dirty="0">
                <a:solidFill>
                  <a:prstClr val="black"/>
                </a:solidFill>
                <a:latin typeface="Arial"/>
                <a:cs typeface="Arial"/>
              </a:rPr>
              <a:t>service </a:t>
            </a:r>
            <a:r>
              <a:rPr sz="2797" spc="-7" dirty="0">
                <a:solidFill>
                  <a:prstClr val="black"/>
                </a:solidFill>
                <a:latin typeface="Arial"/>
                <a:cs typeface="Arial"/>
              </a:rPr>
              <a:t>to </a:t>
            </a:r>
            <a:r>
              <a:rPr sz="2797" dirty="0">
                <a:solidFill>
                  <a:prstClr val="black"/>
                </a:solidFill>
                <a:latin typeface="Arial"/>
                <a:cs typeface="Arial"/>
              </a:rPr>
              <a:t>impact </a:t>
            </a:r>
            <a:r>
              <a:rPr sz="2797" spc="7" dirty="0">
                <a:solidFill>
                  <a:prstClr val="black"/>
                </a:solidFill>
                <a:latin typeface="Arial"/>
                <a:cs typeface="Arial"/>
              </a:rPr>
              <a:t>but</a:t>
            </a:r>
            <a:r>
              <a:rPr sz="2797" spc="-386" dirty="0">
                <a:solidFill>
                  <a:prstClr val="black"/>
                </a:solidFill>
                <a:latin typeface="Arial"/>
                <a:cs typeface="Arial"/>
              </a:rPr>
              <a:t> </a:t>
            </a:r>
            <a:r>
              <a:rPr sz="2797" dirty="0">
                <a:solidFill>
                  <a:prstClr val="black"/>
                </a:solidFill>
                <a:latin typeface="Arial"/>
                <a:cs typeface="Arial"/>
              </a:rPr>
              <a:t>reward</a:t>
            </a:r>
            <a:endParaRPr sz="2797">
              <a:solidFill>
                <a:prstClr val="black"/>
              </a:solidFill>
              <a:latin typeface="Arial"/>
              <a:cs typeface="Arial"/>
            </a:endParaRPr>
          </a:p>
          <a:p>
            <a:pPr marL="243541" defTabSz="1217706">
              <a:lnSpc>
                <a:spcPts val="3183"/>
              </a:lnSpc>
              <a:tabLst>
                <a:tab pos="3634516" algn="l"/>
              </a:tabLst>
            </a:pPr>
            <a:r>
              <a:rPr sz="2797" dirty="0">
                <a:solidFill>
                  <a:prstClr val="black"/>
                </a:solidFill>
                <a:latin typeface="Arial"/>
                <a:cs typeface="Arial"/>
              </a:rPr>
              <a:t>traditional</a:t>
            </a:r>
            <a:r>
              <a:rPr sz="2797" spc="-7" dirty="0">
                <a:solidFill>
                  <a:prstClr val="black"/>
                </a:solidFill>
                <a:latin typeface="Arial"/>
                <a:cs typeface="Arial"/>
              </a:rPr>
              <a:t> measures	</a:t>
            </a:r>
            <a:r>
              <a:rPr sz="2797" dirty="0">
                <a:solidFill>
                  <a:prstClr val="black"/>
                </a:solidFill>
                <a:latin typeface="Arial"/>
                <a:cs typeface="Arial"/>
              </a:rPr>
              <a:t>- </a:t>
            </a:r>
            <a:r>
              <a:rPr sz="2797" spc="7" dirty="0">
                <a:solidFill>
                  <a:prstClr val="black"/>
                </a:solidFill>
                <a:latin typeface="Arial"/>
                <a:cs typeface="Arial"/>
              </a:rPr>
              <a:t>eg </a:t>
            </a:r>
            <a:r>
              <a:rPr sz="2797" dirty="0">
                <a:solidFill>
                  <a:prstClr val="black"/>
                </a:solidFill>
                <a:latin typeface="Arial"/>
                <a:cs typeface="Arial"/>
              </a:rPr>
              <a:t>“impact factors” </a:t>
            </a:r>
            <a:r>
              <a:rPr sz="2797" spc="-7" dirty="0">
                <a:solidFill>
                  <a:prstClr val="black"/>
                </a:solidFill>
                <a:latin typeface="Arial"/>
                <a:cs typeface="Arial"/>
              </a:rPr>
              <a:t>versus</a:t>
            </a:r>
            <a:r>
              <a:rPr sz="2797" spc="-220" dirty="0">
                <a:solidFill>
                  <a:prstClr val="black"/>
                </a:solidFill>
                <a:latin typeface="Arial"/>
                <a:cs typeface="Arial"/>
              </a:rPr>
              <a:t> </a:t>
            </a:r>
            <a:r>
              <a:rPr sz="2797" spc="7" dirty="0">
                <a:solidFill>
                  <a:prstClr val="black"/>
                </a:solidFill>
                <a:latin typeface="Arial"/>
                <a:cs typeface="Arial"/>
              </a:rPr>
              <a:t>impact</a:t>
            </a:r>
            <a:endParaRPr sz="2797">
              <a:solidFill>
                <a:prstClr val="black"/>
              </a:solidFill>
              <a:latin typeface="Arial"/>
              <a:cs typeface="Arial"/>
            </a:endParaRPr>
          </a:p>
        </p:txBody>
      </p:sp>
      <p:sp>
        <p:nvSpPr>
          <p:cNvPr id="6" name="object 6"/>
          <p:cNvSpPr txBox="1"/>
          <p:nvPr/>
        </p:nvSpPr>
        <p:spPr>
          <a:xfrm>
            <a:off x="10981331" y="6407930"/>
            <a:ext cx="244385" cy="289182"/>
          </a:xfrm>
          <a:prstGeom prst="rect">
            <a:avLst/>
          </a:prstGeom>
        </p:spPr>
        <p:txBody>
          <a:bodyPr vert="horz" wrap="square" lIns="0" tIns="0" rIns="0" bIns="0" rtlCol="0">
            <a:spAutoFit/>
          </a:bodyPr>
          <a:lstStyle/>
          <a:p>
            <a:pPr marL="50738" defTabSz="1217706">
              <a:lnSpc>
                <a:spcPts val="2357"/>
              </a:lnSpc>
            </a:pPr>
            <a:r>
              <a:rPr sz="1998" spc="7" dirty="0">
                <a:solidFill>
                  <a:srgbClr val="FF00E3"/>
                </a:solidFill>
                <a:latin typeface="Arial"/>
                <a:cs typeface="Arial"/>
              </a:rPr>
              <a:t>2</a:t>
            </a:r>
            <a:endParaRPr sz="1998">
              <a:solidFill>
                <a:prstClr val="black"/>
              </a:solidFill>
              <a:latin typeface="Arial"/>
              <a:cs typeface="Arial"/>
            </a:endParaRPr>
          </a:p>
        </p:txBody>
      </p:sp>
      <p:sp>
        <p:nvSpPr>
          <p:cNvPr id="5" name="object 5"/>
          <p:cNvSpPr txBox="1">
            <a:spLocks noGrp="1"/>
          </p:cNvSpPr>
          <p:nvPr>
            <p:ph type="title"/>
          </p:nvPr>
        </p:nvSpPr>
        <p:spPr>
          <a:xfrm>
            <a:off x="493106" y="80435"/>
            <a:ext cx="10632860" cy="695978"/>
          </a:xfrm>
          <a:prstGeom prst="rect">
            <a:avLst/>
          </a:prstGeom>
        </p:spPr>
        <p:txBody>
          <a:bodyPr vert="horz" wrap="square" lIns="0" tIns="19449" rIns="0" bIns="0" rtlCol="0">
            <a:spAutoFit/>
          </a:bodyPr>
          <a:lstStyle/>
          <a:p>
            <a:pPr marL="16913">
              <a:spcBef>
                <a:spcPts val="153"/>
              </a:spcBef>
            </a:pPr>
            <a:r>
              <a:rPr sz="4395" spc="-133" dirty="0"/>
              <a:t>Research </a:t>
            </a:r>
            <a:r>
              <a:rPr sz="4395" spc="-140" dirty="0"/>
              <a:t>Excellence </a:t>
            </a:r>
            <a:r>
              <a:rPr sz="4395" spc="-133" dirty="0"/>
              <a:t>vs.</a:t>
            </a:r>
            <a:r>
              <a:rPr sz="4395" spc="-659" dirty="0"/>
              <a:t> </a:t>
            </a:r>
            <a:r>
              <a:rPr sz="4395" spc="-152" dirty="0"/>
              <a:t>Relevance/Impact</a:t>
            </a:r>
            <a:endParaRPr sz="4395"/>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192" y="22109"/>
            <a:ext cx="8229600" cy="1143000"/>
          </a:xfrm>
        </p:spPr>
        <p:txBody>
          <a:bodyPr/>
          <a:lstStyle/>
          <a:p>
            <a:r>
              <a:rPr lang="en-ZA" b="1" dirty="0"/>
              <a:t>OUTPUT- OUTCOME – IMPACT </a:t>
            </a:r>
          </a:p>
        </p:txBody>
      </p:sp>
      <p:sp>
        <p:nvSpPr>
          <p:cNvPr id="4" name="Subtitle 2"/>
          <p:cNvSpPr txBox="1">
            <a:spLocks/>
          </p:cNvSpPr>
          <p:nvPr/>
        </p:nvSpPr>
        <p:spPr>
          <a:xfrm>
            <a:off x="1703512" y="836712"/>
            <a:ext cx="8964488" cy="438762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600" b="1" dirty="0">
                <a:solidFill>
                  <a:prstClr val="black"/>
                </a:solidFill>
                <a:latin typeface="Calibri"/>
              </a:rPr>
              <a:t>Innovation Chasm  - The inability of academic research to reach the market as products and services “the gap between innovators and early adopters and ‘everyone else’”</a:t>
            </a:r>
            <a:r>
              <a:rPr lang="en-ZA" dirty="0">
                <a:solidFill>
                  <a:prstClr val="black"/>
                </a:solidFill>
                <a:latin typeface="Calibri"/>
              </a:rPr>
              <a:t> </a:t>
            </a:r>
            <a:r>
              <a:rPr lang="en-ZA" sz="800" dirty="0">
                <a:solidFill>
                  <a:prstClr val="black"/>
                </a:solidFill>
                <a:latin typeface="Calibri"/>
              </a:rPr>
              <a:t>Moore (1991) Crossing the Chasm. Harper Business Essentials</a:t>
            </a:r>
          </a:p>
          <a:p>
            <a:pPr marL="0" indent="0">
              <a:buNone/>
            </a:pPr>
            <a:r>
              <a:rPr lang="en-ZA" sz="800" dirty="0">
                <a:solidFill>
                  <a:prstClr val="black"/>
                </a:solidFill>
                <a:latin typeface="Calibri"/>
              </a:rPr>
              <a:t>.</a:t>
            </a:r>
            <a:endParaRPr lang="en-GB" sz="1600" dirty="0">
              <a:solidFill>
                <a:prstClr val="black"/>
              </a:solidFill>
              <a:latin typeface="Calibri"/>
            </a:endParaRPr>
          </a:p>
          <a:p>
            <a:r>
              <a:rPr lang="en-GB" sz="1600" dirty="0">
                <a:solidFill>
                  <a:prstClr val="black"/>
                </a:solidFill>
                <a:latin typeface="Calibri"/>
              </a:rPr>
              <a:t>Cost of innovation</a:t>
            </a:r>
          </a:p>
          <a:p>
            <a:r>
              <a:rPr lang="en-GB" sz="1600" dirty="0">
                <a:solidFill>
                  <a:prstClr val="black"/>
                </a:solidFill>
                <a:latin typeface="Calibri"/>
              </a:rPr>
              <a:t>Difficulty finding collaborators</a:t>
            </a:r>
          </a:p>
          <a:p>
            <a:r>
              <a:rPr lang="en-GB" sz="1600" dirty="0">
                <a:solidFill>
                  <a:prstClr val="black"/>
                </a:solidFill>
                <a:latin typeface="Calibri"/>
              </a:rPr>
              <a:t>Lack of end-user knowledge on tech – resistance to take up</a:t>
            </a:r>
          </a:p>
        </p:txBody>
      </p:sp>
      <p:sp>
        <p:nvSpPr>
          <p:cNvPr id="6" name="TextBox 5"/>
          <p:cNvSpPr txBox="1"/>
          <p:nvPr/>
        </p:nvSpPr>
        <p:spPr>
          <a:xfrm>
            <a:off x="1909192" y="2780928"/>
            <a:ext cx="3791272" cy="3416320"/>
          </a:xfrm>
          <a:prstGeom prst="rect">
            <a:avLst/>
          </a:prstGeom>
          <a:noFill/>
        </p:spPr>
        <p:txBody>
          <a:bodyPr wrap="square" rtlCol="0">
            <a:spAutoFit/>
          </a:bodyPr>
          <a:lstStyle/>
          <a:p>
            <a:r>
              <a:rPr lang="en-ZA" b="1" dirty="0">
                <a:solidFill>
                  <a:prstClr val="black"/>
                </a:solidFill>
                <a:latin typeface="Calibri"/>
              </a:rPr>
              <a:t>SKILLS</a:t>
            </a:r>
          </a:p>
          <a:p>
            <a:pPr marL="285750" indent="-285750">
              <a:buFont typeface="Arial" panose="020B0604020202020204" pitchFamily="34" charset="0"/>
              <a:buChar char="•"/>
            </a:pPr>
            <a:r>
              <a:rPr lang="en-ZA" dirty="0">
                <a:solidFill>
                  <a:prstClr val="black"/>
                </a:solidFill>
                <a:latin typeface="Calibri"/>
              </a:rPr>
              <a:t>Entrepreneurial </a:t>
            </a:r>
          </a:p>
          <a:p>
            <a:pPr marL="285750" indent="-285750">
              <a:buFont typeface="Arial" panose="020B0604020202020204" pitchFamily="34" charset="0"/>
              <a:buChar char="•"/>
            </a:pPr>
            <a:r>
              <a:rPr lang="en-ZA" dirty="0">
                <a:solidFill>
                  <a:prstClr val="black"/>
                </a:solidFill>
                <a:latin typeface="Calibri"/>
              </a:rPr>
              <a:t>Commercial  </a:t>
            </a:r>
          </a:p>
          <a:p>
            <a:pPr marL="285750" indent="-285750">
              <a:buFont typeface="Arial" panose="020B0604020202020204" pitchFamily="34" charset="0"/>
              <a:buChar char="•"/>
            </a:pPr>
            <a:r>
              <a:rPr lang="en-ZA" dirty="0">
                <a:solidFill>
                  <a:prstClr val="black"/>
                </a:solidFill>
                <a:latin typeface="Calibri"/>
              </a:rPr>
              <a:t>Legal and patenting </a:t>
            </a:r>
          </a:p>
          <a:p>
            <a:pPr marL="285750" indent="-285750">
              <a:buFont typeface="Arial" panose="020B0604020202020204" pitchFamily="34" charset="0"/>
              <a:buChar char="•"/>
            </a:pPr>
            <a:r>
              <a:rPr lang="en-ZA" dirty="0">
                <a:solidFill>
                  <a:prstClr val="black"/>
                </a:solidFill>
                <a:latin typeface="Calibri"/>
              </a:rPr>
              <a:t>Financial</a:t>
            </a:r>
          </a:p>
          <a:p>
            <a:pPr marL="285750" indent="-285750">
              <a:buFont typeface="Arial" panose="020B0604020202020204" pitchFamily="34" charset="0"/>
              <a:buChar char="•"/>
            </a:pPr>
            <a:r>
              <a:rPr lang="en-ZA" dirty="0">
                <a:solidFill>
                  <a:prstClr val="black"/>
                </a:solidFill>
                <a:latin typeface="Calibri"/>
              </a:rPr>
              <a:t>Policy </a:t>
            </a:r>
          </a:p>
          <a:p>
            <a:pPr marL="285750" indent="-285750">
              <a:buFont typeface="Arial" panose="020B0604020202020204" pitchFamily="34" charset="0"/>
              <a:buChar char="•"/>
            </a:pPr>
            <a:r>
              <a:rPr lang="en-ZA" dirty="0">
                <a:solidFill>
                  <a:prstClr val="black"/>
                </a:solidFill>
                <a:latin typeface="Calibri"/>
              </a:rPr>
              <a:t>Communication </a:t>
            </a:r>
          </a:p>
          <a:p>
            <a:pPr marL="285750" indent="-285750">
              <a:buFont typeface="Arial" panose="020B0604020202020204" pitchFamily="34" charset="0"/>
              <a:buChar char="•"/>
            </a:pPr>
            <a:r>
              <a:rPr lang="en-ZA" dirty="0">
                <a:solidFill>
                  <a:prstClr val="black"/>
                </a:solidFill>
                <a:latin typeface="Calibri"/>
              </a:rPr>
              <a:t>Marketing  </a:t>
            </a:r>
          </a:p>
          <a:p>
            <a:pPr marL="285750" indent="-285750">
              <a:buFont typeface="Arial" panose="020B0604020202020204" pitchFamily="34" charset="0"/>
              <a:buChar char="•"/>
            </a:pPr>
            <a:r>
              <a:rPr lang="en-ZA" dirty="0">
                <a:solidFill>
                  <a:prstClr val="black"/>
                </a:solidFill>
                <a:latin typeface="Calibri"/>
              </a:rPr>
              <a:t>Scaling </a:t>
            </a:r>
          </a:p>
          <a:p>
            <a:pPr marL="285750" indent="-285750">
              <a:buFont typeface="Arial" panose="020B0604020202020204" pitchFamily="34" charset="0"/>
              <a:buChar char="•"/>
            </a:pPr>
            <a:r>
              <a:rPr lang="en-ZA" dirty="0">
                <a:solidFill>
                  <a:prstClr val="black"/>
                </a:solidFill>
                <a:latin typeface="Calibri"/>
              </a:rPr>
              <a:t>Proposal Assessment</a:t>
            </a:r>
          </a:p>
          <a:p>
            <a:r>
              <a:rPr lang="en-ZA" dirty="0">
                <a:solidFill>
                  <a:prstClr val="black"/>
                </a:solidFill>
                <a:latin typeface="Calibri"/>
              </a:rPr>
              <a:t> </a:t>
            </a:r>
          </a:p>
          <a:p>
            <a:endParaRPr lang="en-ZA" dirty="0">
              <a:solidFill>
                <a:prstClr val="black"/>
              </a:solidFill>
              <a:latin typeface="Calibri"/>
            </a:endParaRPr>
          </a:p>
        </p:txBody>
      </p:sp>
    </p:spTree>
    <p:extLst>
      <p:ext uri="{BB962C8B-B14F-4D97-AF65-F5344CB8AC3E}">
        <p14:creationId xmlns:p14="http://schemas.microsoft.com/office/powerpoint/2010/main" val="107148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31704" y="116632"/>
            <a:ext cx="5471746" cy="5979558"/>
            <a:chOff x="1889001" y="-1034933"/>
            <a:chExt cx="8298761" cy="8280001"/>
          </a:xfrm>
        </p:grpSpPr>
        <p:sp>
          <p:nvSpPr>
            <p:cNvPr id="7" name="Hexagon 6"/>
            <p:cNvSpPr/>
            <p:nvPr/>
          </p:nvSpPr>
          <p:spPr>
            <a:xfrm>
              <a:off x="7287812" y="2574662"/>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6792686" y="1364673"/>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400" b="1" dirty="0">
                  <a:solidFill>
                    <a:prstClr val="white"/>
                  </a:solidFill>
                  <a:latin typeface="Calibri"/>
                </a:rPr>
                <a:t>Inputs</a:t>
              </a:r>
              <a:endParaRPr lang="en-US" sz="1400" dirty="0">
                <a:solidFill>
                  <a:prstClr val="white"/>
                </a:solidFill>
                <a:latin typeface="Calibri"/>
              </a:endParaRPr>
            </a:p>
          </p:txBody>
        </p:sp>
        <p:sp>
          <p:nvSpPr>
            <p:cNvPr id="9" name="Hexagon 8"/>
            <p:cNvSpPr/>
            <p:nvPr/>
          </p:nvSpPr>
          <p:spPr>
            <a:xfrm>
              <a:off x="6608177" y="4098933"/>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6792686" y="3269335"/>
              <a:ext cx="1911596"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000" b="1" dirty="0">
                  <a:solidFill>
                    <a:prstClr val="white"/>
                  </a:solidFill>
                  <a:latin typeface="Calibri"/>
                </a:rPr>
                <a:t>Activities</a:t>
              </a:r>
            </a:p>
          </p:txBody>
        </p:sp>
        <p:sp>
          <p:nvSpPr>
            <p:cNvPr id="11" name="Hexagon 10"/>
            <p:cNvSpPr/>
            <p:nvPr/>
          </p:nvSpPr>
          <p:spPr>
            <a:xfrm>
              <a:off x="4922269" y="4257158"/>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5223456" y="4410390"/>
              <a:ext cx="1820800"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100" b="1" dirty="0">
                  <a:solidFill>
                    <a:prstClr val="white"/>
                  </a:solidFill>
                  <a:latin typeface="Calibri"/>
                </a:rPr>
                <a:t>Outputs</a:t>
              </a:r>
            </a:p>
          </p:txBody>
        </p:sp>
        <p:sp>
          <p:nvSpPr>
            <p:cNvPr id="13" name="Hexagon 12"/>
            <p:cNvSpPr/>
            <p:nvPr/>
          </p:nvSpPr>
          <p:spPr>
            <a:xfrm>
              <a:off x="3927884" y="2907368"/>
              <a:ext cx="838302" cy="72230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445162" y="3270418"/>
              <a:ext cx="1982820" cy="157520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000" b="1" dirty="0">
                  <a:solidFill>
                    <a:prstClr val="white"/>
                  </a:solidFill>
                  <a:latin typeface="Calibri"/>
                </a:rPr>
                <a:t>Outcomes</a:t>
              </a:r>
            </a:p>
          </p:txBody>
        </p:sp>
        <p:sp>
          <p:nvSpPr>
            <p:cNvPr id="15" name="Freeform 14"/>
            <p:cNvSpPr/>
            <p:nvPr/>
          </p:nvSpPr>
          <p:spPr>
            <a:xfrm>
              <a:off x="3445162" y="1362506"/>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005" tIns="309305" rIns="350005" bIns="309305" numCol="1" spcCol="1270" anchor="ctr" anchorCtr="0">
              <a:noAutofit/>
            </a:bodyPr>
            <a:lstStyle/>
            <a:p>
              <a:pPr algn="ctr" defTabSz="1689100">
                <a:lnSpc>
                  <a:spcPct val="90000"/>
                </a:lnSpc>
                <a:spcBef>
                  <a:spcPct val="0"/>
                </a:spcBef>
                <a:spcAft>
                  <a:spcPct val="35000"/>
                </a:spcAft>
              </a:pPr>
              <a:r>
                <a:rPr lang="en-US" sz="1200" b="1" dirty="0">
                  <a:solidFill>
                    <a:prstClr val="white"/>
                  </a:solidFill>
                  <a:latin typeface="Calibri"/>
                </a:rPr>
                <a:t>Impacts</a:t>
              </a:r>
            </a:p>
          </p:txBody>
        </p:sp>
        <p:sp>
          <p:nvSpPr>
            <p:cNvPr id="16" name="Right Arrow 15"/>
            <p:cNvSpPr/>
            <p:nvPr/>
          </p:nvSpPr>
          <p:spPr>
            <a:xfrm rot="5400000">
              <a:off x="5737884" y="3671548"/>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17" name="Right Arrow 16"/>
            <p:cNvSpPr/>
            <p:nvPr/>
          </p:nvSpPr>
          <p:spPr>
            <a:xfrm rot="19841561">
              <a:off x="6496802" y="2469172"/>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18" name="Right Arrow 17"/>
            <p:cNvSpPr/>
            <p:nvPr/>
          </p:nvSpPr>
          <p:spPr>
            <a:xfrm rot="9061589">
              <a:off x="5011360" y="3287264"/>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19" name="Right Arrow 18"/>
            <p:cNvSpPr/>
            <p:nvPr/>
          </p:nvSpPr>
          <p:spPr>
            <a:xfrm rot="1771551">
              <a:off x="6496801" y="3316185"/>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0" name="Right Arrow 19"/>
            <p:cNvSpPr/>
            <p:nvPr/>
          </p:nvSpPr>
          <p:spPr>
            <a:xfrm rot="12562773">
              <a:off x="5022453" y="2469334"/>
              <a:ext cx="552775" cy="4599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latin typeface="Calibri"/>
              </a:endParaRPr>
            </a:p>
          </p:txBody>
        </p:sp>
        <p:sp>
          <p:nvSpPr>
            <p:cNvPr id="21" name="Block Arc 20"/>
            <p:cNvSpPr/>
            <p:nvPr/>
          </p:nvSpPr>
          <p:spPr>
            <a:xfrm rot="13401448">
              <a:off x="2563558" y="-323972"/>
              <a:ext cx="6660000" cy="6660000"/>
            </a:xfrm>
            <a:prstGeom prst="blockArc">
              <a:avLst>
                <a:gd name="adj1" fmla="val 4825667"/>
                <a:gd name="adj2" fmla="val 8055531"/>
                <a:gd name="adj3" fmla="val 739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Block Arc 21"/>
            <p:cNvSpPr/>
            <p:nvPr/>
          </p:nvSpPr>
          <p:spPr>
            <a:xfrm rot="3984726">
              <a:off x="5274769" y="2356559"/>
              <a:ext cx="1442144" cy="1442991"/>
            </a:xfrm>
            <a:prstGeom prst="blockArc">
              <a:avLst>
                <a:gd name="adj1" fmla="val 13500000"/>
                <a:gd name="adj2" fmla="val 10607600"/>
                <a:gd name="adj3" fmla="val 169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Block Arc 22"/>
            <p:cNvSpPr/>
            <p:nvPr/>
          </p:nvSpPr>
          <p:spPr>
            <a:xfrm rot="20767803">
              <a:off x="2703319" y="-224931"/>
              <a:ext cx="6660000" cy="6660000"/>
            </a:xfrm>
            <a:prstGeom prst="blockArc">
              <a:avLst>
                <a:gd name="adj1" fmla="val 883071"/>
                <a:gd name="adj2" fmla="val 8055531"/>
                <a:gd name="adj3" fmla="val 73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Block Arc 23"/>
            <p:cNvSpPr/>
            <p:nvPr/>
          </p:nvSpPr>
          <p:spPr>
            <a:xfrm rot="6162994">
              <a:off x="2684271" y="-224930"/>
              <a:ext cx="6660000" cy="6660000"/>
            </a:xfrm>
            <a:prstGeom prst="blockArc">
              <a:avLst>
                <a:gd name="adj1" fmla="val 1270379"/>
                <a:gd name="adj2" fmla="val 8055531"/>
                <a:gd name="adj3" fmla="val 739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4"/>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r="41734"/>
            <a:stretch/>
          </p:blipFill>
          <p:spPr>
            <a:xfrm rot="1878581">
              <a:off x="7441046" y="-462757"/>
              <a:ext cx="727318" cy="424814"/>
            </a:xfrm>
            <a:prstGeom prst="rect">
              <a:avLst/>
            </a:prstGeom>
          </p:spPr>
        </p:pic>
        <p:sp>
          <p:nvSpPr>
            <p:cNvPr id="26" name="Rectangle 25"/>
            <p:cNvSpPr/>
            <p:nvPr/>
          </p:nvSpPr>
          <p:spPr>
            <a:xfrm rot="1956740">
              <a:off x="6757808" y="77457"/>
              <a:ext cx="1291262" cy="554039"/>
            </a:xfrm>
            <a:prstGeom prst="rect">
              <a:avLst/>
            </a:prstGeom>
          </p:spPr>
          <p:txBody>
            <a:bodyPr wrap="none">
              <a:spAutoFit/>
            </a:bodyPr>
            <a:lstStyle/>
            <a:p>
              <a:pPr algn="r"/>
              <a:r>
                <a:rPr lang="en-ZA" sz="2000" b="1" dirty="0">
                  <a:solidFill>
                    <a:prstClr val="white">
                      <a:lumMod val="50000"/>
                    </a:prstClr>
                  </a:solidFill>
                  <a:latin typeface="Calibri"/>
                </a:rPr>
                <a:t>STAGE</a:t>
              </a:r>
              <a:endParaRPr lang="en-ZA" sz="1400" b="1" dirty="0">
                <a:solidFill>
                  <a:prstClr val="white">
                    <a:lumMod val="50000"/>
                  </a:prstClr>
                </a:solidFill>
                <a:latin typeface="Calibri"/>
              </a:endParaRPr>
            </a:p>
          </p:txBody>
        </p:sp>
        <p:sp>
          <p:nvSpPr>
            <p:cNvPr id="27" name="Block Arc 26"/>
            <p:cNvSpPr/>
            <p:nvPr/>
          </p:nvSpPr>
          <p:spPr>
            <a:xfrm rot="6135919">
              <a:off x="1874061" y="-829615"/>
              <a:ext cx="7983881" cy="7954001"/>
            </a:xfrm>
            <a:prstGeom prst="blockArc">
              <a:avLst>
                <a:gd name="adj1" fmla="val 1332704"/>
                <a:gd name="adj2" fmla="val 8055531"/>
                <a:gd name="adj3" fmla="val 739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Block Arc 27"/>
            <p:cNvSpPr/>
            <p:nvPr/>
          </p:nvSpPr>
          <p:spPr>
            <a:xfrm rot="20794717">
              <a:off x="1907762" y="-1034933"/>
              <a:ext cx="8280000" cy="8280000"/>
            </a:xfrm>
            <a:prstGeom prst="blockArc">
              <a:avLst>
                <a:gd name="adj1" fmla="val 4125859"/>
                <a:gd name="adj2" fmla="val 8055531"/>
                <a:gd name="adj3" fmla="val 739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Block Arc 28"/>
            <p:cNvSpPr/>
            <p:nvPr/>
          </p:nvSpPr>
          <p:spPr>
            <a:xfrm rot="16758991">
              <a:off x="1899681" y="-1034932"/>
              <a:ext cx="8280000" cy="8280000"/>
            </a:xfrm>
            <a:prstGeom prst="blockArc">
              <a:avLst>
                <a:gd name="adj1" fmla="val 1482995"/>
                <a:gd name="adj2" fmla="val 7981737"/>
                <a:gd name="adj3" fmla="val 722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rot="19583623">
              <a:off x="3535396" y="87031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IMPLEMENTATION</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1" name="Rectangle 30"/>
            <p:cNvSpPr/>
            <p:nvPr/>
          </p:nvSpPr>
          <p:spPr>
            <a:xfrm rot="14659699">
              <a:off x="3745189" y="-139324"/>
              <a:ext cx="5511485"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EX ANTE</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2" name="Rectangle 31"/>
            <p:cNvSpPr/>
            <p:nvPr/>
          </p:nvSpPr>
          <p:spPr>
            <a:xfrm rot="5042526">
              <a:off x="2807387" y="454812"/>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b="1" dirty="0">
                  <a:solidFill>
                    <a:prstClr val="black">
                      <a:lumMod val="75000"/>
                      <a:lumOff val="25000"/>
                    </a:prstClr>
                  </a:solidFill>
                  <a:latin typeface="Calibri"/>
                </a:rPr>
                <a:t>EX POST</a:t>
              </a:r>
              <a:endParaRPr lang="en-US" sz="2000" dirty="0">
                <a:ln w="0"/>
                <a:solidFill>
                  <a:prstClr val="black">
                    <a:lumMod val="75000"/>
                    <a:lumOff val="25000"/>
                  </a:prstClr>
                </a:solidFill>
                <a:effectLst>
                  <a:outerShdw blurRad="38100" dist="19050" dir="2700000" algn="tl" rotWithShape="0">
                    <a:prstClr val="black">
                      <a:alpha val="40000"/>
                    </a:prstClr>
                  </a:outerShdw>
                </a:effectLst>
                <a:latin typeface="Calibri"/>
              </a:endParaRPr>
            </a:p>
          </p:txBody>
        </p:sp>
        <p:sp>
          <p:nvSpPr>
            <p:cNvPr id="33" name="Rectangle 32"/>
            <p:cNvSpPr/>
            <p:nvPr/>
          </p:nvSpPr>
          <p:spPr>
            <a:xfrm rot="16200000">
              <a:off x="4546103" y="516155"/>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CONTROL</a:t>
              </a:r>
            </a:p>
          </p:txBody>
        </p:sp>
        <p:sp>
          <p:nvSpPr>
            <p:cNvPr id="34" name="Rectangle 33"/>
            <p:cNvSpPr/>
            <p:nvPr/>
          </p:nvSpPr>
          <p:spPr>
            <a:xfrm rot="5201854">
              <a:off x="2073780" y="56082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INTEREST</a:t>
              </a:r>
            </a:p>
          </p:txBody>
        </p:sp>
        <p:sp>
          <p:nvSpPr>
            <p:cNvPr id="35" name="Rectangle 34"/>
            <p:cNvSpPr/>
            <p:nvPr/>
          </p:nvSpPr>
          <p:spPr>
            <a:xfrm rot="21344770">
              <a:off x="3382875" y="1760077"/>
              <a:ext cx="5511484" cy="5305675"/>
            </a:xfrm>
            <a:prstGeom prst="rect">
              <a:avLst/>
            </a:prstGeom>
            <a:noFill/>
          </p:spPr>
          <p:txBody>
            <a:bodyPr spcFirstLastPara="1" wrap="none" lIns="91440" tIns="45720" rIns="91440" bIns="45720" numCol="1">
              <a:prstTxWarp prst="textArchDown">
                <a:avLst/>
              </a:prstTxWarp>
              <a:spAutoFit/>
            </a:bodyPr>
            <a:lstStyle/>
            <a:p>
              <a:pPr algn="ctr"/>
              <a:r>
                <a:rPr lang="en-ZA" sz="2000" dirty="0">
                  <a:solidFill>
                    <a:prstClr val="black">
                      <a:lumMod val="75000"/>
                      <a:lumOff val="25000"/>
                    </a:prstClr>
                  </a:solidFill>
                  <a:latin typeface="Calibri"/>
                </a:rPr>
                <a:t>SPHERE OF </a:t>
              </a:r>
              <a:r>
                <a:rPr lang="en-ZA" sz="2000" b="1" dirty="0">
                  <a:solidFill>
                    <a:prstClr val="black">
                      <a:lumMod val="75000"/>
                      <a:lumOff val="25000"/>
                    </a:prstClr>
                  </a:solidFill>
                  <a:latin typeface="Calibri"/>
                </a:rPr>
                <a:t>INFLUENCE</a:t>
              </a:r>
            </a:p>
          </p:txBody>
        </p:sp>
      </p:grpSp>
      <p:sp>
        <p:nvSpPr>
          <p:cNvPr id="5" name="Oval 4"/>
          <p:cNvSpPr/>
          <p:nvPr/>
        </p:nvSpPr>
        <p:spPr>
          <a:xfrm>
            <a:off x="4270219" y="1608236"/>
            <a:ext cx="1656184" cy="18053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n>
                <a:solidFill>
                  <a:srgbClr val="FF0000"/>
                </a:solidFill>
              </a:ln>
              <a:solidFill>
                <a:srgbClr val="FF0000"/>
              </a:solidFill>
              <a:latin typeface="Calibri"/>
            </a:endParaRPr>
          </a:p>
        </p:txBody>
      </p:sp>
    </p:spTree>
    <p:extLst>
      <p:ext uri="{BB962C8B-B14F-4D97-AF65-F5344CB8AC3E}">
        <p14:creationId xmlns:p14="http://schemas.microsoft.com/office/powerpoint/2010/main" val="263607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752"/>
            <a:ext cx="8229600" cy="1143000"/>
          </a:xfrm>
        </p:spPr>
        <p:txBody>
          <a:bodyPr/>
          <a:lstStyle/>
          <a:p>
            <a:r>
              <a:rPr lang="en-ZA" dirty="0"/>
              <a:t>IMPACT </a:t>
            </a:r>
          </a:p>
        </p:txBody>
      </p:sp>
      <p:sp>
        <p:nvSpPr>
          <p:cNvPr id="3" name="Content Placeholder 2"/>
          <p:cNvSpPr>
            <a:spLocks noGrp="1"/>
          </p:cNvSpPr>
          <p:nvPr>
            <p:ph idx="1"/>
          </p:nvPr>
        </p:nvSpPr>
        <p:spPr>
          <a:xfrm>
            <a:off x="1981200" y="1196753"/>
            <a:ext cx="8229600" cy="3528391"/>
          </a:xfrm>
        </p:spPr>
        <p:txBody>
          <a:bodyPr>
            <a:noAutofit/>
          </a:bodyPr>
          <a:lstStyle/>
          <a:p>
            <a:pPr marL="0" indent="0">
              <a:buNone/>
            </a:pPr>
            <a:r>
              <a:rPr lang="en-ZA" sz="2000" dirty="0"/>
              <a:t>Skills required to understand Impact.</a:t>
            </a:r>
          </a:p>
          <a:p>
            <a:endParaRPr lang="en-ZA" sz="2000" dirty="0"/>
          </a:p>
          <a:p>
            <a:r>
              <a:rPr lang="en-ZA" sz="2000" dirty="0"/>
              <a:t>What is it?</a:t>
            </a:r>
          </a:p>
          <a:p>
            <a:r>
              <a:rPr lang="en-ZA" sz="2000" dirty="0"/>
              <a:t>How is it measured ?</a:t>
            </a:r>
          </a:p>
          <a:p>
            <a:r>
              <a:rPr lang="en-ZA" sz="2000" dirty="0"/>
              <a:t>How  is at assessed e.g. REF?</a:t>
            </a:r>
          </a:p>
          <a:p>
            <a:r>
              <a:rPr lang="en-ZA" sz="2000" dirty="0"/>
              <a:t>How do you plan for impact?</a:t>
            </a:r>
          </a:p>
          <a:p>
            <a:r>
              <a:rPr lang="en-ZA" sz="2000" dirty="0"/>
              <a:t>What systems are available to optimise the chance of Impact  </a:t>
            </a:r>
          </a:p>
          <a:p>
            <a:r>
              <a:rPr lang="en-ZA" sz="2000" dirty="0"/>
              <a:t>Getting past the challenges of understanding impact: Time, Attribution, Public vs Private good, scale etc? </a:t>
            </a:r>
          </a:p>
          <a:p>
            <a:r>
              <a:rPr lang="en-ZA" sz="2000" dirty="0"/>
              <a:t>Impact and reward systems – </a:t>
            </a:r>
          </a:p>
          <a:p>
            <a:pPr lvl="1"/>
            <a:r>
              <a:rPr lang="en-ZA" sz="2000" dirty="0"/>
              <a:t>NRF Rating systems – output orientate</a:t>
            </a:r>
          </a:p>
          <a:p>
            <a:pPr lvl="1"/>
            <a:r>
              <a:rPr lang="en-ZA" sz="2000" dirty="0"/>
              <a:t>HEI Government financing - Output orientated</a:t>
            </a:r>
          </a:p>
        </p:txBody>
      </p:sp>
    </p:spTree>
    <p:extLst>
      <p:ext uri="{BB962C8B-B14F-4D97-AF65-F5344CB8AC3E}">
        <p14:creationId xmlns:p14="http://schemas.microsoft.com/office/powerpoint/2010/main" val="4093983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464" y="116632"/>
            <a:ext cx="9396536" cy="576064"/>
          </a:xfrm>
        </p:spPr>
        <p:txBody>
          <a:bodyPr>
            <a:normAutofit/>
          </a:bodyPr>
          <a:lstStyle/>
          <a:p>
            <a:r>
              <a:rPr lang="en-ZA" sz="2400" dirty="0"/>
              <a:t>SKILL CHALLENGES - SIZE, SCALE, AGENCY, NETWORKING, RESOURCING  </a:t>
            </a:r>
          </a:p>
        </p:txBody>
      </p:sp>
      <p:sp>
        <p:nvSpPr>
          <p:cNvPr id="3" name="Content Placeholder 2"/>
          <p:cNvSpPr>
            <a:spLocks noGrp="1"/>
          </p:cNvSpPr>
          <p:nvPr>
            <p:ph idx="1"/>
          </p:nvPr>
        </p:nvSpPr>
        <p:spPr>
          <a:xfrm>
            <a:off x="1785864" y="692696"/>
            <a:ext cx="8784976" cy="5904656"/>
          </a:xfrm>
        </p:spPr>
        <p:txBody>
          <a:bodyPr>
            <a:normAutofit fontScale="40000" lnSpcReduction="20000"/>
          </a:bodyPr>
          <a:lstStyle/>
          <a:p>
            <a:r>
              <a:rPr lang="en-ZA" sz="4300" b="1" cap="all" dirty="0"/>
              <a:t>Size and resources </a:t>
            </a:r>
          </a:p>
          <a:p>
            <a:pPr marL="0" indent="0">
              <a:buNone/>
            </a:pPr>
            <a:r>
              <a:rPr lang="en-ZA" sz="4300" cap="all" dirty="0"/>
              <a:t> </a:t>
            </a:r>
            <a:r>
              <a:rPr lang="en-ZA" sz="4300" dirty="0"/>
              <a:t>Government Research Institutes, HAI, HDI, NGO, Business R&amp;D </a:t>
            </a:r>
          </a:p>
          <a:p>
            <a:pPr lvl="1"/>
            <a:r>
              <a:rPr lang="en-ZA" sz="4300" dirty="0"/>
              <a:t>Top SA Higher Education Institutions  have good commercialisation and outcomes skills and capability. </a:t>
            </a:r>
          </a:p>
          <a:p>
            <a:pPr lvl="1"/>
            <a:r>
              <a:rPr lang="en-ZA" sz="4300" dirty="0"/>
              <a:t>CSIR  resourced with end to end skills and capability.</a:t>
            </a:r>
          </a:p>
          <a:p>
            <a:pPr lvl="1"/>
            <a:r>
              <a:rPr lang="en-ZA" sz="4300" b="1" dirty="0"/>
              <a:t>How do you mobilise knowledge/drive pathways to impact in the less resourced entities that have major skills gaps? These entities are normally activity orientated with limited end to end capability?</a:t>
            </a:r>
            <a:r>
              <a:rPr lang="en-ZA" sz="4300" b="1" dirty="0">
                <a:solidFill>
                  <a:schemeClr val="tx2">
                    <a:lumMod val="60000"/>
                    <a:lumOff val="40000"/>
                  </a:schemeClr>
                </a:solidFill>
              </a:rPr>
              <a:t> </a:t>
            </a:r>
          </a:p>
          <a:p>
            <a:pPr marL="457200" lvl="1" indent="0">
              <a:buNone/>
            </a:pPr>
            <a:endParaRPr lang="en-ZA" sz="4300" dirty="0"/>
          </a:p>
          <a:p>
            <a:r>
              <a:rPr lang="en-ZA" sz="4300" b="1" cap="all" dirty="0"/>
              <a:t>Pathway to impact - accelerators – INSTITUTIONAL SKILLS &amp; Systems </a:t>
            </a:r>
          </a:p>
          <a:p>
            <a:pPr lvl="1"/>
            <a:r>
              <a:rPr lang="en-ZA" sz="4300" dirty="0"/>
              <a:t>In-house capability </a:t>
            </a:r>
          </a:p>
          <a:p>
            <a:pPr lvl="1"/>
            <a:r>
              <a:rPr lang="en-ZA" sz="4300" dirty="0"/>
              <a:t>Technology Innovation Agency (TIA)</a:t>
            </a:r>
          </a:p>
          <a:p>
            <a:pPr lvl="1"/>
            <a:r>
              <a:rPr lang="en-ZA" sz="4300" dirty="0"/>
              <a:t>Phakisa Labs (Business, Government Agency, Sector stakeholders)</a:t>
            </a:r>
          </a:p>
          <a:p>
            <a:pPr lvl="1"/>
            <a:r>
              <a:rPr lang="en-ZA" sz="4300" dirty="0"/>
              <a:t>DSI/NRF Marine Industry Interaction Platform </a:t>
            </a:r>
          </a:p>
          <a:p>
            <a:pPr marL="457200" lvl="1" indent="0">
              <a:buNone/>
            </a:pPr>
            <a:endParaRPr lang="en-ZA" sz="4300" dirty="0"/>
          </a:p>
          <a:p>
            <a:pPr marL="400050"/>
            <a:r>
              <a:rPr lang="en-ZA" sz="4300" b="1" cap="all" dirty="0"/>
              <a:t>NSI design for impact and Innovation – SYSTEM SKILLS </a:t>
            </a:r>
          </a:p>
          <a:p>
            <a:pPr marL="800100" lvl="1"/>
            <a:r>
              <a:rPr lang="en-ZA" sz="4300" dirty="0"/>
              <a:t>Clear priorities and missions </a:t>
            </a:r>
          </a:p>
          <a:p>
            <a:pPr marL="800100" lvl="1"/>
            <a:r>
              <a:rPr lang="en-ZA" sz="4300" dirty="0"/>
              <a:t>Integration </a:t>
            </a:r>
          </a:p>
          <a:p>
            <a:pPr marL="800100" lvl="1"/>
            <a:r>
              <a:rPr lang="en-ZA" sz="4300" dirty="0"/>
              <a:t>Co-governance </a:t>
            </a:r>
          </a:p>
          <a:p>
            <a:pPr marL="800100" lvl="1"/>
            <a:r>
              <a:rPr lang="en-ZA" sz="4300" dirty="0"/>
              <a:t>Institutional landscape </a:t>
            </a:r>
          </a:p>
          <a:p>
            <a:pPr marL="800100" lvl="1"/>
            <a:endParaRPr lang="en-ZA" sz="4300" b="1" dirty="0"/>
          </a:p>
          <a:p>
            <a:pPr marL="400050"/>
            <a:endParaRPr lang="en-ZA" sz="4300" dirty="0"/>
          </a:p>
          <a:p>
            <a:pPr marL="800100" lvl="1"/>
            <a:endParaRPr lang="en-ZA" sz="4300" b="1" dirty="0"/>
          </a:p>
          <a:p>
            <a:pPr marL="800100" lvl="1"/>
            <a:endParaRPr lang="en-ZA" sz="4300" b="1" dirty="0"/>
          </a:p>
          <a:p>
            <a:endParaRPr lang="en-ZA" sz="4300" dirty="0"/>
          </a:p>
        </p:txBody>
      </p:sp>
      <p:sp>
        <p:nvSpPr>
          <p:cNvPr id="4" name="TextBox 3"/>
          <p:cNvSpPr txBox="1"/>
          <p:nvPr/>
        </p:nvSpPr>
        <p:spPr>
          <a:xfrm>
            <a:off x="7248128" y="4509120"/>
            <a:ext cx="3672408" cy="1415772"/>
          </a:xfrm>
          <a:prstGeom prst="rect">
            <a:avLst/>
          </a:prstGeom>
          <a:noFill/>
        </p:spPr>
        <p:txBody>
          <a:bodyPr wrap="square" rtlCol="0">
            <a:spAutoFit/>
          </a:bodyPr>
          <a:lstStyle/>
          <a:p>
            <a:pPr marL="400050" algn="ctr"/>
            <a:r>
              <a:rPr lang="en-ZA" sz="4300" b="1" dirty="0">
                <a:solidFill>
                  <a:srgbClr val="FF0000"/>
                </a:solidFill>
                <a:latin typeface="Calibri"/>
              </a:rPr>
              <a:t>PARADIGM SHIFT</a:t>
            </a:r>
          </a:p>
        </p:txBody>
      </p:sp>
    </p:spTree>
    <p:extLst>
      <p:ext uri="{BB962C8B-B14F-4D97-AF65-F5344CB8AC3E}">
        <p14:creationId xmlns:p14="http://schemas.microsoft.com/office/powerpoint/2010/main" val="88301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229600" cy="1143000"/>
          </a:xfrm>
        </p:spPr>
        <p:txBody>
          <a:bodyPr>
            <a:normAutofit/>
          </a:bodyPr>
          <a:lstStyle/>
          <a:p>
            <a:r>
              <a:rPr lang="en-ZA" dirty="0"/>
              <a:t>SYNOPSIS</a:t>
            </a:r>
          </a:p>
        </p:txBody>
      </p:sp>
      <p:sp>
        <p:nvSpPr>
          <p:cNvPr id="3" name="Content Placeholder 2"/>
          <p:cNvSpPr>
            <a:spLocks noGrp="1"/>
          </p:cNvSpPr>
          <p:nvPr>
            <p:ph idx="1"/>
          </p:nvPr>
        </p:nvSpPr>
        <p:spPr>
          <a:xfrm>
            <a:off x="1919198" y="947665"/>
            <a:ext cx="8229600" cy="5040560"/>
          </a:xfrm>
        </p:spPr>
        <p:txBody>
          <a:bodyPr>
            <a:noAutofit/>
          </a:bodyPr>
          <a:lstStyle/>
          <a:p>
            <a:r>
              <a:rPr lang="en-ZA" sz="1800" dirty="0"/>
              <a:t>DSI Decadal Plan and NRF Vision 2030 are purposefully disruptive. New skills will be fundamental</a:t>
            </a:r>
          </a:p>
          <a:p>
            <a:r>
              <a:rPr lang="en-ZA" sz="1800" dirty="0"/>
              <a:t>Impact is a paradigm shift in thinking – Resources will be required to develop and mobilise skills </a:t>
            </a:r>
          </a:p>
          <a:p>
            <a:r>
              <a:rPr lang="en-ZA" sz="1800" dirty="0"/>
              <a:t>Deep investment in NRF skills and systems to drive pathways to impact</a:t>
            </a:r>
          </a:p>
          <a:p>
            <a:r>
              <a:rPr lang="en-ZA" sz="1800" b="1" dirty="0"/>
              <a:t>NRF must develop internal and external  skills</a:t>
            </a:r>
          </a:p>
          <a:p>
            <a:pPr lvl="2"/>
            <a:r>
              <a:rPr lang="en-ZA" sz="1800" dirty="0"/>
              <a:t>Impact literacy</a:t>
            </a:r>
          </a:p>
          <a:p>
            <a:pPr lvl="2"/>
            <a:r>
              <a:rPr lang="en-ZA" sz="1800" dirty="0"/>
              <a:t>Holistic thinking </a:t>
            </a:r>
          </a:p>
          <a:p>
            <a:pPr lvl="2"/>
            <a:r>
              <a:rPr lang="en-ZA" sz="1800" dirty="0"/>
              <a:t>End to end sector knowledge Theme approach and management </a:t>
            </a:r>
          </a:p>
          <a:p>
            <a:pPr lvl="2"/>
            <a:r>
              <a:rPr lang="en-ZA" sz="1800" dirty="0"/>
              <a:t>Inter and trans disciplinary funding instruments </a:t>
            </a:r>
          </a:p>
          <a:p>
            <a:pPr lvl="2"/>
            <a:r>
              <a:rPr lang="en-ZA" sz="1800" dirty="0"/>
              <a:t>Stakeholder involvement (Civil, Government, NGO, Business)</a:t>
            </a:r>
          </a:p>
          <a:p>
            <a:pPr lvl="2"/>
            <a:r>
              <a:rPr lang="en-ZA" sz="1800" dirty="0"/>
              <a:t>Redress</a:t>
            </a:r>
          </a:p>
          <a:p>
            <a:pPr lvl="2"/>
            <a:r>
              <a:rPr lang="en-ZA" sz="1800" dirty="0"/>
              <a:t>Impact reward and evaluation – Rating system </a:t>
            </a:r>
          </a:p>
          <a:p>
            <a:pPr lvl="2"/>
            <a:r>
              <a:rPr lang="en-ZA" sz="1800" dirty="0"/>
              <a:t>Ex ante and ex post evaluation of Impact </a:t>
            </a:r>
          </a:p>
          <a:p>
            <a:pPr lvl="1"/>
            <a:endParaRPr lang="en-ZA" sz="1800" dirty="0"/>
          </a:p>
          <a:p>
            <a:pPr lvl="1"/>
            <a:endParaRPr lang="en-ZA" sz="1400" dirty="0"/>
          </a:p>
        </p:txBody>
      </p:sp>
    </p:spTree>
    <p:extLst>
      <p:ext uri="{BB962C8B-B14F-4D97-AF65-F5344CB8AC3E}">
        <p14:creationId xmlns:p14="http://schemas.microsoft.com/office/powerpoint/2010/main" val="2443583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9881" y="23868"/>
            <a:ext cx="7524734" cy="577313"/>
          </a:xfrm>
        </p:spPr>
        <p:txBody>
          <a:bodyPr>
            <a:normAutofit fontScale="90000"/>
          </a:bodyPr>
          <a:lstStyle/>
          <a:p>
            <a:r>
              <a:rPr lang="en-ZA" sz="3200" b="1" dirty="0"/>
              <a:t>BLUE ECONOMY- SKILLS </a:t>
            </a:r>
          </a:p>
        </p:txBody>
      </p:sp>
      <p:sp>
        <p:nvSpPr>
          <p:cNvPr id="3" name="Content Placeholder 2"/>
          <p:cNvSpPr>
            <a:spLocks noGrp="1"/>
          </p:cNvSpPr>
          <p:nvPr>
            <p:ph idx="1"/>
          </p:nvPr>
        </p:nvSpPr>
        <p:spPr>
          <a:xfrm>
            <a:off x="1524000" y="601180"/>
            <a:ext cx="9036496" cy="6256820"/>
          </a:xfrm>
          <a:solidFill>
            <a:schemeClr val="bg1"/>
          </a:solidFill>
        </p:spPr>
        <p:txBody>
          <a:bodyPr>
            <a:normAutofit fontScale="55000" lnSpcReduction="20000"/>
          </a:bodyPr>
          <a:lstStyle/>
          <a:p>
            <a:r>
              <a:rPr lang="en-ZA" sz="3500" dirty="0"/>
              <a:t>Transform the skills base – Race and Gender  </a:t>
            </a:r>
          </a:p>
          <a:p>
            <a:r>
              <a:rPr lang="en-ZA" sz="3500" dirty="0">
                <a:solidFill>
                  <a:srgbClr val="00B050"/>
                </a:solidFill>
              </a:rPr>
              <a:t>Ensure NSI has the requisite “</a:t>
            </a:r>
            <a:r>
              <a:rPr lang="en-ZA" sz="3500" i="1" dirty="0">
                <a:solidFill>
                  <a:srgbClr val="00B050"/>
                </a:solidFill>
              </a:rPr>
              <a:t>activity”</a:t>
            </a:r>
            <a:r>
              <a:rPr lang="en-ZA" sz="3500" dirty="0">
                <a:solidFill>
                  <a:srgbClr val="00B050"/>
                </a:solidFill>
              </a:rPr>
              <a:t> level skills for the 4IR and SDG driven future (Computing, AI, Biotechnology, Genomics and metagenomics etc.). Existing pockets of excellence must actively network and collaborate with HDI’s </a:t>
            </a:r>
          </a:p>
          <a:p>
            <a:endParaRPr lang="en-ZA" sz="3500" b="1" dirty="0">
              <a:solidFill>
                <a:srgbClr val="92D050"/>
              </a:solidFill>
            </a:endParaRPr>
          </a:p>
          <a:p>
            <a:r>
              <a:rPr lang="en-ZA" sz="3500" b="1" dirty="0">
                <a:solidFill>
                  <a:schemeClr val="accent3">
                    <a:lumMod val="50000"/>
                  </a:schemeClr>
                </a:solidFill>
              </a:rPr>
              <a:t>Planning and mobilisation skills </a:t>
            </a:r>
          </a:p>
          <a:p>
            <a:pPr lvl="1"/>
            <a:r>
              <a:rPr lang="en-ZA" sz="3500" dirty="0">
                <a:solidFill>
                  <a:schemeClr val="accent3">
                    <a:lumMod val="50000"/>
                  </a:schemeClr>
                </a:solidFill>
              </a:rPr>
              <a:t>Identify clear mission driven priorities </a:t>
            </a:r>
          </a:p>
          <a:p>
            <a:pPr lvl="1"/>
            <a:r>
              <a:rPr lang="en-ZA" sz="3500" dirty="0">
                <a:solidFill>
                  <a:schemeClr val="accent3">
                    <a:lumMod val="50000"/>
                  </a:schemeClr>
                </a:solidFill>
              </a:rPr>
              <a:t>System coherence </a:t>
            </a:r>
          </a:p>
          <a:p>
            <a:pPr lvl="1"/>
            <a:r>
              <a:rPr lang="en-ZA" sz="3500" dirty="0">
                <a:solidFill>
                  <a:schemeClr val="accent3">
                    <a:lumMod val="50000"/>
                  </a:schemeClr>
                </a:solidFill>
              </a:rPr>
              <a:t>Networking </a:t>
            </a:r>
          </a:p>
          <a:p>
            <a:pPr lvl="1"/>
            <a:r>
              <a:rPr lang="en-ZA" sz="3500" dirty="0">
                <a:solidFill>
                  <a:schemeClr val="accent3">
                    <a:lumMod val="50000"/>
                  </a:schemeClr>
                </a:solidFill>
              </a:rPr>
              <a:t>Collaboration </a:t>
            </a:r>
          </a:p>
          <a:p>
            <a:pPr lvl="1"/>
            <a:r>
              <a:rPr lang="en-ZA" sz="3500" dirty="0">
                <a:solidFill>
                  <a:schemeClr val="accent3">
                    <a:lumMod val="50000"/>
                  </a:schemeClr>
                </a:solidFill>
              </a:rPr>
              <a:t>Stakeholder </a:t>
            </a:r>
          </a:p>
          <a:p>
            <a:r>
              <a:rPr lang="en-ZA" sz="3500" b="1" dirty="0">
                <a:solidFill>
                  <a:schemeClr val="accent6">
                    <a:lumMod val="50000"/>
                  </a:schemeClr>
                </a:solidFill>
              </a:rPr>
              <a:t>Bridging the chasm skills </a:t>
            </a:r>
          </a:p>
          <a:p>
            <a:pPr marL="685800" lvl="1"/>
            <a:r>
              <a:rPr lang="en-ZA" sz="3500" dirty="0">
                <a:solidFill>
                  <a:schemeClr val="accent6">
                    <a:lumMod val="50000"/>
                  </a:schemeClr>
                </a:solidFill>
              </a:rPr>
              <a:t>Entrepreneurial </a:t>
            </a:r>
          </a:p>
          <a:p>
            <a:pPr marL="685800" lvl="1"/>
            <a:r>
              <a:rPr lang="en-ZA" sz="3500" dirty="0">
                <a:solidFill>
                  <a:schemeClr val="accent6">
                    <a:lumMod val="50000"/>
                  </a:schemeClr>
                </a:solidFill>
              </a:rPr>
              <a:t>Commercial  </a:t>
            </a:r>
          </a:p>
          <a:p>
            <a:pPr marL="685800" lvl="1"/>
            <a:r>
              <a:rPr lang="en-ZA" sz="3500" dirty="0">
                <a:solidFill>
                  <a:schemeClr val="accent6">
                    <a:lumMod val="50000"/>
                  </a:schemeClr>
                </a:solidFill>
              </a:rPr>
              <a:t>Legal and patenting </a:t>
            </a:r>
          </a:p>
          <a:p>
            <a:pPr marL="685800" lvl="1"/>
            <a:r>
              <a:rPr lang="en-ZA" sz="3500" dirty="0">
                <a:solidFill>
                  <a:schemeClr val="accent6">
                    <a:lumMod val="50000"/>
                  </a:schemeClr>
                </a:solidFill>
              </a:rPr>
              <a:t>Financial</a:t>
            </a:r>
          </a:p>
          <a:p>
            <a:pPr marL="685800" lvl="1"/>
            <a:r>
              <a:rPr lang="en-ZA" sz="3500" dirty="0">
                <a:solidFill>
                  <a:schemeClr val="accent6">
                    <a:lumMod val="50000"/>
                  </a:schemeClr>
                </a:solidFill>
              </a:rPr>
              <a:t>Policy </a:t>
            </a:r>
          </a:p>
          <a:p>
            <a:pPr marL="685800" lvl="1"/>
            <a:r>
              <a:rPr lang="en-ZA" sz="3500" dirty="0">
                <a:solidFill>
                  <a:schemeClr val="accent6">
                    <a:lumMod val="50000"/>
                  </a:schemeClr>
                </a:solidFill>
              </a:rPr>
              <a:t>Communication </a:t>
            </a:r>
          </a:p>
          <a:p>
            <a:pPr marL="685800" lvl="1"/>
            <a:r>
              <a:rPr lang="en-ZA" sz="3500" dirty="0">
                <a:solidFill>
                  <a:schemeClr val="accent6">
                    <a:lumMod val="50000"/>
                  </a:schemeClr>
                </a:solidFill>
              </a:rPr>
              <a:t>Marketing  </a:t>
            </a:r>
          </a:p>
          <a:p>
            <a:pPr marL="685800" lvl="1"/>
            <a:r>
              <a:rPr lang="en-ZA" sz="3500" dirty="0">
                <a:solidFill>
                  <a:schemeClr val="accent6">
                    <a:lumMod val="50000"/>
                  </a:schemeClr>
                </a:solidFill>
              </a:rPr>
              <a:t>Scaling </a:t>
            </a:r>
          </a:p>
          <a:p>
            <a:pPr marL="685800" lvl="1"/>
            <a:r>
              <a:rPr lang="en-ZA" sz="3500" dirty="0">
                <a:solidFill>
                  <a:schemeClr val="accent6">
                    <a:lumMod val="50000"/>
                  </a:schemeClr>
                </a:solidFill>
              </a:rPr>
              <a:t>Proposal Assessment</a:t>
            </a:r>
          </a:p>
          <a:p>
            <a:pPr marL="685800" lvl="1"/>
            <a:endParaRPr lang="en-ZA" sz="3500" dirty="0"/>
          </a:p>
          <a:p>
            <a:pPr marL="0" indent="0">
              <a:buNone/>
            </a:pPr>
            <a:endParaRPr lang="en-ZA" dirty="0">
              <a:solidFill>
                <a:srgbClr val="0070C0"/>
              </a:solidFill>
            </a:endParaRPr>
          </a:p>
          <a:p>
            <a:pPr lvl="1"/>
            <a:endParaRPr lang="en-ZA" dirty="0"/>
          </a:p>
          <a:p>
            <a:endParaRPr lang="en-ZA" dirty="0"/>
          </a:p>
          <a:p>
            <a:endParaRPr lang="en-ZA" dirty="0"/>
          </a:p>
          <a:p>
            <a:endParaRPr lang="en-ZA"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849"/>
          <a:stretch/>
        </p:blipFill>
        <p:spPr>
          <a:xfrm>
            <a:off x="7032104" y="1772816"/>
            <a:ext cx="3312368" cy="4741234"/>
          </a:xfrm>
          <a:prstGeom prst="rect">
            <a:avLst/>
          </a:prstGeom>
        </p:spPr>
      </p:pic>
    </p:spTree>
    <p:extLst>
      <p:ext uri="{BB962C8B-B14F-4D97-AF65-F5344CB8AC3E}">
        <p14:creationId xmlns:p14="http://schemas.microsoft.com/office/powerpoint/2010/main" val="34298589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17" y="0"/>
            <a:ext cx="12176967" cy="6852081"/>
          </a:xfrm>
          <a:custGeom>
            <a:avLst/>
            <a:gdLst/>
            <a:ahLst/>
            <a:cxnLst/>
            <a:rect l="l" t="t" r="r" b="b"/>
            <a:pathLst>
              <a:path w="9144000" h="5145405">
                <a:moveTo>
                  <a:pt x="9144000" y="0"/>
                </a:moveTo>
                <a:lnTo>
                  <a:pt x="0" y="0"/>
                </a:lnTo>
                <a:lnTo>
                  <a:pt x="0" y="5145024"/>
                </a:lnTo>
                <a:lnTo>
                  <a:pt x="9144000" y="5145024"/>
                </a:lnTo>
                <a:lnTo>
                  <a:pt x="9144000" y="0"/>
                </a:lnTo>
                <a:close/>
              </a:path>
            </a:pathLst>
          </a:custGeom>
          <a:solidFill>
            <a:srgbClr val="EBFFC3">
              <a:alpha val="50195"/>
            </a:srgbClr>
          </a:solidFill>
        </p:spPr>
        <p:txBody>
          <a:bodyPr wrap="square" lIns="0" tIns="0" rIns="0" bIns="0" rtlCol="0"/>
          <a:lstStyle/>
          <a:p>
            <a:pPr defTabSz="1217706"/>
            <a:endParaRPr sz="2397">
              <a:solidFill>
                <a:prstClr val="black"/>
              </a:solidFill>
              <a:latin typeface="Calibri"/>
            </a:endParaRPr>
          </a:p>
        </p:txBody>
      </p:sp>
      <p:sp>
        <p:nvSpPr>
          <p:cNvPr id="3" name="object 3"/>
          <p:cNvSpPr/>
          <p:nvPr/>
        </p:nvSpPr>
        <p:spPr>
          <a:xfrm>
            <a:off x="11299623" y="6056010"/>
            <a:ext cx="694086" cy="694084"/>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object 4"/>
          <p:cNvSpPr/>
          <p:nvPr/>
        </p:nvSpPr>
        <p:spPr>
          <a:xfrm>
            <a:off x="7517" y="336895"/>
            <a:ext cx="6498610" cy="897206"/>
          </a:xfrm>
          <a:custGeom>
            <a:avLst/>
            <a:gdLst/>
            <a:ahLst/>
            <a:cxnLst/>
            <a:rect l="l" t="t" r="r" b="b"/>
            <a:pathLst>
              <a:path w="4879975" h="673735">
                <a:moveTo>
                  <a:pt x="4879848" y="0"/>
                </a:moveTo>
                <a:lnTo>
                  <a:pt x="0" y="0"/>
                </a:lnTo>
                <a:lnTo>
                  <a:pt x="0" y="673608"/>
                </a:lnTo>
                <a:lnTo>
                  <a:pt x="4879848" y="673608"/>
                </a:lnTo>
                <a:lnTo>
                  <a:pt x="4879848" y="0"/>
                </a:lnTo>
                <a:close/>
              </a:path>
            </a:pathLst>
          </a:custGeom>
          <a:solidFill>
            <a:srgbClr val="FF00E3"/>
          </a:solidFill>
        </p:spPr>
        <p:txBody>
          <a:bodyPr wrap="square" lIns="0" tIns="0" rIns="0" bIns="0" rtlCol="0"/>
          <a:lstStyle/>
          <a:p>
            <a:pPr defTabSz="1217706"/>
            <a:endParaRPr sz="2397">
              <a:solidFill>
                <a:prstClr val="black"/>
              </a:solidFill>
              <a:latin typeface="Calibri"/>
            </a:endParaRPr>
          </a:p>
        </p:txBody>
      </p:sp>
      <p:sp>
        <p:nvSpPr>
          <p:cNvPr id="5" name="object 5"/>
          <p:cNvSpPr txBox="1">
            <a:spLocks noGrp="1"/>
          </p:cNvSpPr>
          <p:nvPr>
            <p:ph type="title"/>
          </p:nvPr>
        </p:nvSpPr>
        <p:spPr>
          <a:xfrm>
            <a:off x="112373" y="438471"/>
            <a:ext cx="6041974" cy="631861"/>
          </a:xfrm>
          <a:prstGeom prst="rect">
            <a:avLst/>
          </a:prstGeom>
        </p:spPr>
        <p:txBody>
          <a:bodyPr vert="horz" wrap="square" lIns="0" tIns="16912" rIns="0" bIns="0" rtlCol="0">
            <a:spAutoFit/>
          </a:bodyPr>
          <a:lstStyle/>
          <a:p>
            <a:pPr marL="16913">
              <a:spcBef>
                <a:spcPts val="133"/>
              </a:spcBef>
            </a:pPr>
            <a:r>
              <a:rPr sz="3995" spc="-152" dirty="0">
                <a:solidFill>
                  <a:srgbClr val="FFFFFF"/>
                </a:solidFill>
              </a:rPr>
              <a:t>RETHINKING</a:t>
            </a:r>
            <a:r>
              <a:rPr sz="3995" spc="-246" dirty="0">
                <a:solidFill>
                  <a:srgbClr val="FFFFFF"/>
                </a:solidFill>
              </a:rPr>
              <a:t> </a:t>
            </a:r>
            <a:r>
              <a:rPr sz="3995" spc="-213" dirty="0">
                <a:solidFill>
                  <a:srgbClr val="FFFFFF"/>
                </a:solidFill>
              </a:rPr>
              <a:t>INNOVATION</a:t>
            </a:r>
            <a:endParaRPr sz="3995"/>
          </a:p>
        </p:txBody>
      </p:sp>
      <p:sp>
        <p:nvSpPr>
          <p:cNvPr id="6" name="object 6"/>
          <p:cNvSpPr txBox="1"/>
          <p:nvPr/>
        </p:nvSpPr>
        <p:spPr>
          <a:xfrm>
            <a:off x="1059742" y="1314848"/>
            <a:ext cx="7162424" cy="2485328"/>
          </a:xfrm>
          <a:prstGeom prst="rect">
            <a:avLst/>
          </a:prstGeom>
        </p:spPr>
        <p:txBody>
          <a:bodyPr vert="horz" wrap="square" lIns="0" tIns="145447" rIns="0" bIns="0" rtlCol="0">
            <a:spAutoFit/>
          </a:bodyPr>
          <a:lstStyle/>
          <a:p>
            <a:pPr marL="28751" defTabSz="1217706">
              <a:spcBef>
                <a:spcPts val="1145"/>
              </a:spcBef>
            </a:pPr>
            <a:r>
              <a:rPr sz="3196" spc="-7" dirty="0">
                <a:solidFill>
                  <a:prstClr val="black"/>
                </a:solidFill>
                <a:latin typeface="Arial"/>
                <a:cs typeface="Arial"/>
              </a:rPr>
              <a:t>Innovation </a:t>
            </a:r>
            <a:r>
              <a:rPr sz="3196" dirty="0">
                <a:solidFill>
                  <a:prstClr val="black"/>
                </a:solidFill>
                <a:latin typeface="Arial"/>
                <a:cs typeface="Arial"/>
              </a:rPr>
              <a:t>is </a:t>
            </a:r>
            <a:r>
              <a:rPr sz="3196" b="1" spc="-7" dirty="0">
                <a:solidFill>
                  <a:prstClr val="black"/>
                </a:solidFill>
                <a:latin typeface="Arial"/>
                <a:cs typeface="Arial"/>
              </a:rPr>
              <a:t>doing</a:t>
            </a:r>
            <a:r>
              <a:rPr sz="3196" b="1" spc="-27" dirty="0">
                <a:solidFill>
                  <a:prstClr val="black"/>
                </a:solidFill>
                <a:latin typeface="Arial"/>
                <a:cs typeface="Arial"/>
              </a:rPr>
              <a:t> </a:t>
            </a:r>
            <a:r>
              <a:rPr sz="3196" b="1" spc="-7" dirty="0">
                <a:solidFill>
                  <a:prstClr val="black"/>
                </a:solidFill>
                <a:latin typeface="Arial"/>
                <a:cs typeface="Arial"/>
              </a:rPr>
              <a:t>differently</a:t>
            </a:r>
            <a:endParaRPr sz="3196">
              <a:solidFill>
                <a:prstClr val="black"/>
              </a:solidFill>
              <a:latin typeface="Arial"/>
              <a:cs typeface="Arial"/>
            </a:endParaRPr>
          </a:p>
          <a:p>
            <a:pPr marL="243541" indent="-227474" defTabSz="1217706">
              <a:lnSpc>
                <a:spcPts val="3183"/>
              </a:lnSpc>
              <a:spcBef>
                <a:spcPts val="906"/>
              </a:spcBef>
              <a:buFontTx/>
              <a:buChar char="•"/>
              <a:tabLst>
                <a:tab pos="244387" algn="l"/>
              </a:tabLst>
            </a:pPr>
            <a:r>
              <a:rPr sz="2797" spc="7" dirty="0">
                <a:solidFill>
                  <a:srgbClr val="4D4D4D"/>
                </a:solidFill>
                <a:latin typeface="Arial"/>
                <a:cs typeface="Arial"/>
              </a:rPr>
              <a:t>There is no </a:t>
            </a:r>
            <a:r>
              <a:rPr sz="2797" dirty="0">
                <a:solidFill>
                  <a:srgbClr val="4D4D4D"/>
                </a:solidFill>
                <a:latin typeface="Arial"/>
                <a:cs typeface="Arial"/>
              </a:rPr>
              <a:t>innovation without </a:t>
            </a:r>
            <a:r>
              <a:rPr sz="2797" spc="7" dirty="0">
                <a:solidFill>
                  <a:srgbClr val="4D4D4D"/>
                </a:solidFill>
                <a:latin typeface="Arial"/>
                <a:cs typeface="Arial"/>
              </a:rPr>
              <a:t>users</a:t>
            </a:r>
            <a:r>
              <a:rPr sz="2797" spc="-360" dirty="0">
                <a:solidFill>
                  <a:srgbClr val="4D4D4D"/>
                </a:solidFill>
                <a:latin typeface="Arial"/>
                <a:cs typeface="Arial"/>
              </a:rPr>
              <a:t> </a:t>
            </a:r>
            <a:r>
              <a:rPr sz="2797" spc="7" dirty="0">
                <a:solidFill>
                  <a:srgbClr val="4D4D4D"/>
                </a:solidFill>
                <a:latin typeface="Arial"/>
                <a:cs typeface="Arial"/>
              </a:rPr>
              <a:t>and</a:t>
            </a:r>
            <a:endParaRPr sz="2797">
              <a:solidFill>
                <a:prstClr val="black"/>
              </a:solidFill>
              <a:latin typeface="Arial"/>
              <a:cs typeface="Arial"/>
            </a:endParaRPr>
          </a:p>
          <a:p>
            <a:pPr marL="243541" defTabSz="1217706">
              <a:lnSpc>
                <a:spcPts val="3183"/>
              </a:lnSpc>
            </a:pPr>
            <a:r>
              <a:rPr sz="2797" spc="7" dirty="0">
                <a:solidFill>
                  <a:srgbClr val="4D4D4D"/>
                </a:solidFill>
                <a:latin typeface="Arial"/>
                <a:cs typeface="Arial"/>
              </a:rPr>
              <a:t>adoption</a:t>
            </a:r>
            <a:endParaRPr sz="2797">
              <a:solidFill>
                <a:prstClr val="black"/>
              </a:solidFill>
              <a:latin typeface="Arial"/>
              <a:cs typeface="Arial"/>
            </a:endParaRPr>
          </a:p>
          <a:p>
            <a:pPr marL="243541" indent="-227474" defTabSz="1217706">
              <a:lnSpc>
                <a:spcPts val="3183"/>
              </a:lnSpc>
              <a:spcBef>
                <a:spcPts val="739"/>
              </a:spcBef>
              <a:buFont typeface="Arial"/>
              <a:buChar char="•"/>
              <a:tabLst>
                <a:tab pos="244387" algn="l"/>
              </a:tabLst>
            </a:pPr>
            <a:r>
              <a:rPr sz="2797" b="1" spc="-20" dirty="0">
                <a:solidFill>
                  <a:srgbClr val="4D4D4D"/>
                </a:solidFill>
                <a:latin typeface="Arial"/>
                <a:cs typeface="Arial"/>
              </a:rPr>
              <a:t>Arts </a:t>
            </a:r>
            <a:r>
              <a:rPr sz="2797" b="1" spc="7" dirty="0">
                <a:solidFill>
                  <a:srgbClr val="4D4D4D"/>
                </a:solidFill>
                <a:latin typeface="Arial"/>
                <a:cs typeface="Arial"/>
              </a:rPr>
              <a:t>and </a:t>
            </a:r>
            <a:r>
              <a:rPr sz="2797" b="1" dirty="0">
                <a:solidFill>
                  <a:srgbClr val="4D4D4D"/>
                </a:solidFill>
                <a:latin typeface="Arial"/>
                <a:cs typeface="Arial"/>
              </a:rPr>
              <a:t>Social </a:t>
            </a:r>
            <a:r>
              <a:rPr sz="2797" b="1" spc="7" dirty="0">
                <a:solidFill>
                  <a:srgbClr val="4D4D4D"/>
                </a:solidFill>
                <a:latin typeface="Arial"/>
                <a:cs typeface="Arial"/>
              </a:rPr>
              <a:t>Sciences are </a:t>
            </a:r>
            <a:r>
              <a:rPr sz="2797" b="1" dirty="0">
                <a:solidFill>
                  <a:srgbClr val="4D4D4D"/>
                </a:solidFill>
                <a:latin typeface="Arial"/>
                <a:cs typeface="Arial"/>
              </a:rPr>
              <a:t>essential</a:t>
            </a:r>
            <a:r>
              <a:rPr sz="2797" b="1" spc="-293" dirty="0">
                <a:solidFill>
                  <a:srgbClr val="4D4D4D"/>
                </a:solidFill>
                <a:latin typeface="Arial"/>
                <a:cs typeface="Arial"/>
              </a:rPr>
              <a:t> </a:t>
            </a:r>
            <a:r>
              <a:rPr sz="2797" b="1" dirty="0">
                <a:solidFill>
                  <a:srgbClr val="4D4D4D"/>
                </a:solidFill>
                <a:latin typeface="Arial"/>
                <a:cs typeface="Arial"/>
              </a:rPr>
              <a:t>to</a:t>
            </a:r>
            <a:endParaRPr sz="2797">
              <a:solidFill>
                <a:prstClr val="black"/>
              </a:solidFill>
              <a:latin typeface="Arial"/>
              <a:cs typeface="Arial"/>
            </a:endParaRPr>
          </a:p>
          <a:p>
            <a:pPr marL="243541" defTabSz="1217706">
              <a:lnSpc>
                <a:spcPts val="3183"/>
              </a:lnSpc>
            </a:pPr>
            <a:r>
              <a:rPr sz="2797" b="1" spc="7" dirty="0">
                <a:solidFill>
                  <a:srgbClr val="4D4D4D"/>
                </a:solidFill>
                <a:latin typeface="Arial"/>
                <a:cs typeface="Arial"/>
              </a:rPr>
              <a:t>understanding </a:t>
            </a:r>
            <a:r>
              <a:rPr sz="2797" b="1" dirty="0">
                <a:solidFill>
                  <a:srgbClr val="4D4D4D"/>
                </a:solidFill>
                <a:latin typeface="Arial"/>
                <a:cs typeface="Arial"/>
              </a:rPr>
              <a:t>barriers </a:t>
            </a:r>
            <a:r>
              <a:rPr sz="2797" b="1" spc="13" dirty="0">
                <a:solidFill>
                  <a:srgbClr val="4D4D4D"/>
                </a:solidFill>
                <a:latin typeface="Arial"/>
                <a:cs typeface="Arial"/>
              </a:rPr>
              <a:t>and</a:t>
            </a:r>
            <a:r>
              <a:rPr sz="2797" b="1" spc="-186" dirty="0">
                <a:solidFill>
                  <a:srgbClr val="4D4D4D"/>
                </a:solidFill>
                <a:latin typeface="Arial"/>
                <a:cs typeface="Arial"/>
              </a:rPr>
              <a:t> </a:t>
            </a:r>
            <a:r>
              <a:rPr sz="2797" b="1" dirty="0">
                <a:solidFill>
                  <a:srgbClr val="4D4D4D"/>
                </a:solidFill>
                <a:latin typeface="Arial"/>
                <a:cs typeface="Arial"/>
              </a:rPr>
              <a:t>drivers</a:t>
            </a:r>
            <a:endParaRPr sz="2797">
              <a:solidFill>
                <a:prstClr val="black"/>
              </a:solidFill>
              <a:latin typeface="Arial"/>
              <a:cs typeface="Arial"/>
            </a:endParaRPr>
          </a:p>
        </p:txBody>
      </p:sp>
      <p:sp>
        <p:nvSpPr>
          <p:cNvPr id="7" name="object 7"/>
          <p:cNvSpPr/>
          <p:nvPr/>
        </p:nvSpPr>
        <p:spPr>
          <a:xfrm>
            <a:off x="8884526" y="1217695"/>
            <a:ext cx="3300465" cy="3429846"/>
          </a:xfrm>
          <a:custGeom>
            <a:avLst/>
            <a:gdLst/>
            <a:ahLst/>
            <a:cxnLst/>
            <a:rect l="l" t="t" r="r" b="b"/>
            <a:pathLst>
              <a:path w="2478404" h="2575560">
                <a:moveTo>
                  <a:pt x="2478024" y="0"/>
                </a:moveTo>
                <a:lnTo>
                  <a:pt x="0" y="0"/>
                </a:lnTo>
                <a:lnTo>
                  <a:pt x="0" y="2575560"/>
                </a:lnTo>
                <a:lnTo>
                  <a:pt x="2478024" y="2575560"/>
                </a:lnTo>
                <a:lnTo>
                  <a:pt x="2478024" y="0"/>
                </a:lnTo>
                <a:close/>
              </a:path>
            </a:pathLst>
          </a:custGeom>
          <a:solidFill>
            <a:srgbClr val="000000"/>
          </a:solidFill>
        </p:spPr>
        <p:txBody>
          <a:bodyPr wrap="square" lIns="0" tIns="0" rIns="0" bIns="0" rtlCol="0"/>
          <a:lstStyle/>
          <a:p>
            <a:pPr defTabSz="1217706"/>
            <a:endParaRPr sz="2397">
              <a:solidFill>
                <a:prstClr val="black"/>
              </a:solidFill>
              <a:latin typeface="Calibri"/>
            </a:endParaRPr>
          </a:p>
        </p:txBody>
      </p:sp>
      <p:sp>
        <p:nvSpPr>
          <p:cNvPr id="8" name="object 8"/>
          <p:cNvSpPr txBox="1"/>
          <p:nvPr/>
        </p:nvSpPr>
        <p:spPr>
          <a:xfrm>
            <a:off x="9452446" y="1664353"/>
            <a:ext cx="2563082" cy="2716329"/>
          </a:xfrm>
          <a:prstGeom prst="rect">
            <a:avLst/>
          </a:prstGeom>
        </p:spPr>
        <p:txBody>
          <a:bodyPr vert="horz" wrap="square" lIns="0" tIns="61730" rIns="0" bIns="0" rtlCol="0">
            <a:spAutoFit/>
          </a:bodyPr>
          <a:lstStyle/>
          <a:p>
            <a:pPr marL="16913" marR="189421" defTabSz="1217706">
              <a:lnSpc>
                <a:spcPts val="2876"/>
              </a:lnSpc>
              <a:spcBef>
                <a:spcPts val="486"/>
              </a:spcBef>
            </a:pPr>
            <a:r>
              <a:rPr sz="2663" spc="-13" dirty="0">
                <a:solidFill>
                  <a:srgbClr val="FFFFFF"/>
                </a:solidFill>
                <a:latin typeface="Arial"/>
                <a:cs typeface="Arial"/>
              </a:rPr>
              <a:t>"Creativity is  </a:t>
            </a:r>
            <a:r>
              <a:rPr sz="2663" spc="-7" dirty="0">
                <a:solidFill>
                  <a:srgbClr val="FFFFFF"/>
                </a:solidFill>
                <a:latin typeface="Arial"/>
                <a:cs typeface="Arial"/>
              </a:rPr>
              <a:t>thinking up</a:t>
            </a:r>
            <a:r>
              <a:rPr sz="2663" spc="-80" dirty="0">
                <a:solidFill>
                  <a:srgbClr val="FFFFFF"/>
                </a:solidFill>
                <a:latin typeface="Arial"/>
                <a:cs typeface="Arial"/>
              </a:rPr>
              <a:t> </a:t>
            </a:r>
            <a:r>
              <a:rPr sz="2663" spc="-13" dirty="0">
                <a:solidFill>
                  <a:srgbClr val="FFFFFF"/>
                </a:solidFill>
                <a:latin typeface="Arial"/>
                <a:cs typeface="Arial"/>
              </a:rPr>
              <a:t>new  things.</a:t>
            </a:r>
            <a:endParaRPr sz="2663">
              <a:solidFill>
                <a:prstClr val="black"/>
              </a:solidFill>
              <a:latin typeface="Arial"/>
              <a:cs typeface="Arial"/>
            </a:endParaRPr>
          </a:p>
          <a:p>
            <a:pPr marL="16913" defTabSz="1217706">
              <a:lnSpc>
                <a:spcPts val="2677"/>
              </a:lnSpc>
            </a:pPr>
            <a:r>
              <a:rPr sz="2663" spc="-13" dirty="0">
                <a:solidFill>
                  <a:srgbClr val="FFFFFF"/>
                </a:solidFill>
                <a:latin typeface="Arial"/>
                <a:cs typeface="Arial"/>
              </a:rPr>
              <a:t>Innovation</a:t>
            </a:r>
            <a:r>
              <a:rPr sz="2663" spc="53" dirty="0">
                <a:solidFill>
                  <a:srgbClr val="FFFFFF"/>
                </a:solidFill>
                <a:latin typeface="Arial"/>
                <a:cs typeface="Arial"/>
              </a:rPr>
              <a:t> </a:t>
            </a:r>
            <a:r>
              <a:rPr sz="2663" spc="-13" dirty="0">
                <a:solidFill>
                  <a:srgbClr val="FFFFFF"/>
                </a:solidFill>
                <a:latin typeface="Arial"/>
                <a:cs typeface="Arial"/>
              </a:rPr>
              <a:t>is</a:t>
            </a:r>
            <a:endParaRPr sz="2663">
              <a:solidFill>
                <a:prstClr val="black"/>
              </a:solidFill>
              <a:latin typeface="Arial"/>
              <a:cs typeface="Arial"/>
            </a:endParaRPr>
          </a:p>
          <a:p>
            <a:pPr marL="16913" defTabSz="1217706">
              <a:lnSpc>
                <a:spcPts val="2876"/>
              </a:lnSpc>
            </a:pPr>
            <a:r>
              <a:rPr sz="2663" spc="-13" dirty="0">
                <a:solidFill>
                  <a:srgbClr val="FFFFFF"/>
                </a:solidFill>
                <a:latin typeface="Arial"/>
                <a:cs typeface="Arial"/>
              </a:rPr>
              <a:t>doing</a:t>
            </a:r>
            <a:r>
              <a:rPr sz="2663" spc="27" dirty="0">
                <a:solidFill>
                  <a:srgbClr val="FFFFFF"/>
                </a:solidFill>
                <a:latin typeface="Arial"/>
                <a:cs typeface="Arial"/>
              </a:rPr>
              <a:t> </a:t>
            </a:r>
            <a:r>
              <a:rPr sz="2663" spc="-13" dirty="0">
                <a:solidFill>
                  <a:srgbClr val="FFFFFF"/>
                </a:solidFill>
                <a:latin typeface="Arial"/>
                <a:cs typeface="Arial"/>
              </a:rPr>
              <a:t>new</a:t>
            </a:r>
            <a:endParaRPr sz="2663">
              <a:solidFill>
                <a:prstClr val="black"/>
              </a:solidFill>
              <a:latin typeface="Arial"/>
              <a:cs typeface="Arial"/>
            </a:endParaRPr>
          </a:p>
          <a:p>
            <a:pPr marL="16913" defTabSz="1217706">
              <a:lnSpc>
                <a:spcPts val="3036"/>
              </a:lnSpc>
            </a:pPr>
            <a:r>
              <a:rPr sz="2663" spc="-13" dirty="0">
                <a:solidFill>
                  <a:srgbClr val="FFFFFF"/>
                </a:solidFill>
                <a:latin typeface="Arial"/>
                <a:cs typeface="Arial"/>
              </a:rPr>
              <a:t>things.”</a:t>
            </a:r>
            <a:endParaRPr sz="2663">
              <a:solidFill>
                <a:prstClr val="black"/>
              </a:solidFill>
              <a:latin typeface="Arial"/>
              <a:cs typeface="Arial"/>
            </a:endParaRPr>
          </a:p>
          <a:p>
            <a:pPr marL="16913" defTabSz="1217706">
              <a:spcBef>
                <a:spcPts val="226"/>
              </a:spcBef>
            </a:pPr>
            <a:r>
              <a:rPr sz="2663" spc="-7" dirty="0">
                <a:solidFill>
                  <a:srgbClr val="FFFFFF"/>
                </a:solidFill>
                <a:latin typeface="Arial"/>
                <a:cs typeface="Arial"/>
              </a:rPr>
              <a:t>–Theodore</a:t>
            </a:r>
            <a:r>
              <a:rPr sz="2663" spc="-73" dirty="0">
                <a:solidFill>
                  <a:srgbClr val="FFFFFF"/>
                </a:solidFill>
                <a:latin typeface="Arial"/>
                <a:cs typeface="Arial"/>
              </a:rPr>
              <a:t> </a:t>
            </a:r>
            <a:r>
              <a:rPr sz="2663" spc="-13" dirty="0">
                <a:solidFill>
                  <a:srgbClr val="FFFFFF"/>
                </a:solidFill>
                <a:latin typeface="Arial"/>
                <a:cs typeface="Arial"/>
              </a:rPr>
              <a:t>Levitt</a:t>
            </a:r>
            <a:endParaRPr sz="2663">
              <a:solidFill>
                <a:prstClr val="black"/>
              </a:solidFill>
              <a:latin typeface="Arial"/>
              <a:cs typeface="Arial"/>
            </a:endParaRPr>
          </a:p>
        </p:txBody>
      </p:sp>
      <p:sp>
        <p:nvSpPr>
          <p:cNvPr id="9" name="object 9"/>
          <p:cNvSpPr txBox="1"/>
          <p:nvPr/>
        </p:nvSpPr>
        <p:spPr>
          <a:xfrm>
            <a:off x="4324251" y="5140708"/>
            <a:ext cx="6271138" cy="1329103"/>
          </a:xfrm>
          <a:prstGeom prst="rect">
            <a:avLst/>
          </a:prstGeom>
          <a:solidFill>
            <a:srgbClr val="FFFFFF"/>
          </a:solidFill>
          <a:ln w="9525">
            <a:solidFill>
              <a:srgbClr val="000000"/>
            </a:solidFill>
          </a:ln>
        </p:spPr>
        <p:txBody>
          <a:bodyPr vert="horz" wrap="square" lIns="0" tIns="846" rIns="0" bIns="0" rtlCol="0">
            <a:spAutoFit/>
          </a:bodyPr>
          <a:lstStyle/>
          <a:p>
            <a:pPr marL="206334" defTabSz="1217706">
              <a:lnSpc>
                <a:spcPts val="2876"/>
              </a:lnSpc>
              <a:spcBef>
                <a:spcPts val="7"/>
              </a:spcBef>
            </a:pPr>
            <a:r>
              <a:rPr sz="2797" i="1" dirty="0">
                <a:solidFill>
                  <a:prstClr val="black"/>
                </a:solidFill>
                <a:latin typeface="Arial"/>
                <a:cs typeface="Arial"/>
              </a:rPr>
              <a:t>Microsoft believes that </a:t>
            </a:r>
            <a:r>
              <a:rPr sz="2797" i="1" spc="7" dirty="0">
                <a:solidFill>
                  <a:prstClr val="black"/>
                </a:solidFill>
                <a:latin typeface="Arial"/>
                <a:cs typeface="Arial"/>
              </a:rPr>
              <a:t>lessons </a:t>
            </a:r>
            <a:r>
              <a:rPr sz="2797" i="1" dirty="0">
                <a:solidFill>
                  <a:prstClr val="black"/>
                </a:solidFill>
                <a:latin typeface="Arial"/>
                <a:cs typeface="Arial"/>
              </a:rPr>
              <a:t>from</a:t>
            </a:r>
            <a:r>
              <a:rPr sz="2797" i="1" spc="-333" dirty="0">
                <a:solidFill>
                  <a:prstClr val="black"/>
                </a:solidFill>
                <a:latin typeface="Arial"/>
                <a:cs typeface="Arial"/>
              </a:rPr>
              <a:t> </a:t>
            </a:r>
            <a:r>
              <a:rPr sz="2797" i="1" spc="7" dirty="0">
                <a:solidFill>
                  <a:prstClr val="black"/>
                </a:solidFill>
                <a:latin typeface="Arial"/>
                <a:cs typeface="Arial"/>
              </a:rPr>
              <a:t>a</a:t>
            </a:r>
            <a:endParaRPr sz="2797">
              <a:solidFill>
                <a:prstClr val="black"/>
              </a:solidFill>
              <a:latin typeface="Arial"/>
              <a:cs typeface="Arial"/>
            </a:endParaRPr>
          </a:p>
          <a:p>
            <a:pPr marL="120925" defTabSz="1217706">
              <a:lnSpc>
                <a:spcPts val="2397"/>
              </a:lnSpc>
            </a:pPr>
            <a:r>
              <a:rPr sz="2797" i="1" spc="7" dirty="0">
                <a:solidFill>
                  <a:prstClr val="black"/>
                </a:solidFill>
                <a:latin typeface="Arial"/>
                <a:cs typeface="Arial"/>
              </a:rPr>
              <a:t>liberal </a:t>
            </a:r>
            <a:r>
              <a:rPr sz="2797" i="1" dirty="0">
                <a:solidFill>
                  <a:prstClr val="black"/>
                </a:solidFill>
                <a:latin typeface="Arial"/>
                <a:cs typeface="Arial"/>
              </a:rPr>
              <a:t>arts education </a:t>
            </a:r>
            <a:r>
              <a:rPr sz="2797" i="1" spc="7" dirty="0">
                <a:solidFill>
                  <a:prstClr val="black"/>
                </a:solidFill>
                <a:latin typeface="Arial"/>
                <a:cs typeface="Arial"/>
              </a:rPr>
              <a:t>are</a:t>
            </a:r>
            <a:r>
              <a:rPr sz="2797" i="1" spc="-280" dirty="0">
                <a:solidFill>
                  <a:prstClr val="black"/>
                </a:solidFill>
                <a:latin typeface="Arial"/>
                <a:cs typeface="Arial"/>
              </a:rPr>
              <a:t> </a:t>
            </a:r>
            <a:r>
              <a:rPr sz="2797" i="1" dirty="0">
                <a:solidFill>
                  <a:prstClr val="black"/>
                </a:solidFill>
                <a:latin typeface="Arial"/>
                <a:cs typeface="Arial"/>
              </a:rPr>
              <a:t>necessary</a:t>
            </a:r>
            <a:endParaRPr sz="2797">
              <a:solidFill>
                <a:prstClr val="black"/>
              </a:solidFill>
              <a:latin typeface="Arial"/>
              <a:cs typeface="Arial"/>
            </a:endParaRPr>
          </a:p>
          <a:p>
            <a:pPr marL="120925" defTabSz="1217706">
              <a:lnSpc>
                <a:spcPts val="2876"/>
              </a:lnSpc>
            </a:pPr>
            <a:r>
              <a:rPr sz="2797" i="1" dirty="0">
                <a:solidFill>
                  <a:prstClr val="black"/>
                </a:solidFill>
                <a:latin typeface="Arial"/>
                <a:cs typeface="Arial"/>
              </a:rPr>
              <a:t>for the </a:t>
            </a:r>
            <a:r>
              <a:rPr sz="2797" i="1" spc="7" dirty="0">
                <a:solidFill>
                  <a:prstClr val="black"/>
                </a:solidFill>
                <a:latin typeface="Arial"/>
                <a:cs typeface="Arial"/>
              </a:rPr>
              <a:t>proper </a:t>
            </a:r>
            <a:r>
              <a:rPr sz="2797" i="1" dirty="0">
                <a:solidFill>
                  <a:prstClr val="black"/>
                </a:solidFill>
                <a:latin typeface="Arial"/>
                <a:cs typeface="Arial"/>
              </a:rPr>
              <a:t>development </a:t>
            </a:r>
            <a:r>
              <a:rPr sz="2797" i="1" spc="7" dirty="0">
                <a:solidFill>
                  <a:prstClr val="black"/>
                </a:solidFill>
                <a:latin typeface="Arial"/>
                <a:cs typeface="Arial"/>
              </a:rPr>
              <a:t>of</a:t>
            </a:r>
            <a:r>
              <a:rPr sz="2797" i="1" spc="-326" dirty="0">
                <a:solidFill>
                  <a:prstClr val="black"/>
                </a:solidFill>
                <a:latin typeface="Arial"/>
                <a:cs typeface="Arial"/>
              </a:rPr>
              <a:t> </a:t>
            </a:r>
            <a:r>
              <a:rPr sz="2797" i="1" spc="7" dirty="0">
                <a:solidFill>
                  <a:prstClr val="black"/>
                </a:solidFill>
                <a:latin typeface="Arial"/>
                <a:cs typeface="Arial"/>
              </a:rPr>
              <a:t>AI.</a:t>
            </a:r>
            <a:endParaRPr sz="2797">
              <a:solidFill>
                <a:prstClr val="black"/>
              </a:solidFill>
              <a:latin typeface="Arial"/>
              <a:cs typeface="Arial"/>
            </a:endParaRPr>
          </a:p>
          <a:p>
            <a:pPr marL="120925" defTabSz="1217706">
              <a:spcBef>
                <a:spcPts val="7"/>
              </a:spcBef>
            </a:pPr>
            <a:r>
              <a:rPr sz="1798" spc="-7" dirty="0">
                <a:solidFill>
                  <a:prstClr val="black"/>
                </a:solidFill>
                <a:latin typeface="Arial"/>
                <a:cs typeface="Arial"/>
              </a:rPr>
              <a:t>Justin </a:t>
            </a:r>
            <a:r>
              <a:rPr sz="1798" spc="-13" dirty="0">
                <a:solidFill>
                  <a:prstClr val="black"/>
                </a:solidFill>
                <a:latin typeface="Arial"/>
                <a:cs typeface="Arial"/>
              </a:rPr>
              <a:t>Sullivan/2019</a:t>
            </a:r>
            <a:r>
              <a:rPr sz="1798" b="1" spc="-13" dirty="0">
                <a:solidFill>
                  <a:srgbClr val="111516"/>
                </a:solidFill>
                <a:latin typeface="Arial"/>
                <a:cs typeface="Arial"/>
              </a:rPr>
              <a:t>"The Future</a:t>
            </a:r>
            <a:r>
              <a:rPr sz="1798" b="1" spc="120" dirty="0">
                <a:solidFill>
                  <a:srgbClr val="111516"/>
                </a:solidFill>
                <a:latin typeface="Arial"/>
                <a:cs typeface="Arial"/>
              </a:rPr>
              <a:t> </a:t>
            </a:r>
            <a:r>
              <a:rPr sz="1798" b="1" spc="-13" dirty="0">
                <a:solidFill>
                  <a:srgbClr val="111516"/>
                </a:solidFill>
                <a:latin typeface="Arial"/>
                <a:cs typeface="Arial"/>
              </a:rPr>
              <a:t>Computed,"</a:t>
            </a:r>
            <a:endParaRPr sz="1798">
              <a:solidFill>
                <a:prstClr val="black"/>
              </a:solidFill>
              <a:latin typeface="Arial"/>
              <a:cs typeface="Arial"/>
            </a:endParaRPr>
          </a:p>
        </p:txBody>
      </p:sp>
      <p:sp>
        <p:nvSpPr>
          <p:cNvPr id="10" name="object 10"/>
          <p:cNvSpPr/>
          <p:nvPr/>
        </p:nvSpPr>
        <p:spPr>
          <a:xfrm>
            <a:off x="965437" y="4923551"/>
            <a:ext cx="3356784" cy="1761601"/>
          </a:xfrm>
          <a:prstGeom prst="rect">
            <a:avLst/>
          </a:prstGeom>
          <a:blipFill>
            <a:blip r:embed="rId3"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11" name="object 11"/>
          <p:cNvSpPr txBox="1"/>
          <p:nvPr/>
        </p:nvSpPr>
        <p:spPr>
          <a:xfrm>
            <a:off x="10981331" y="6407930"/>
            <a:ext cx="244385" cy="289182"/>
          </a:xfrm>
          <a:prstGeom prst="rect">
            <a:avLst/>
          </a:prstGeom>
        </p:spPr>
        <p:txBody>
          <a:bodyPr vert="horz" wrap="square" lIns="0" tIns="0" rIns="0" bIns="0" rtlCol="0">
            <a:spAutoFit/>
          </a:bodyPr>
          <a:lstStyle/>
          <a:p>
            <a:pPr marL="50738" defTabSz="1217706">
              <a:lnSpc>
                <a:spcPts val="2357"/>
              </a:lnSpc>
            </a:pPr>
            <a:r>
              <a:rPr sz="1998" spc="7" dirty="0">
                <a:solidFill>
                  <a:srgbClr val="FF00E3"/>
                </a:solidFill>
                <a:latin typeface="Arial"/>
                <a:cs typeface="Arial"/>
              </a:rPr>
              <a:t>3</a:t>
            </a:r>
            <a:endParaRPr sz="1998">
              <a:solidFill>
                <a:prstClr val="black"/>
              </a:solidFill>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9257" y="827525"/>
            <a:ext cx="11891992" cy="5806045"/>
            <a:chOff x="219075" y="621410"/>
            <a:chExt cx="8930005" cy="4359910"/>
          </a:xfrm>
        </p:grpSpPr>
        <p:sp>
          <p:nvSpPr>
            <p:cNvPr id="3" name="object 3"/>
            <p:cNvSpPr/>
            <p:nvPr/>
          </p:nvSpPr>
          <p:spPr>
            <a:xfrm>
              <a:off x="8516435" y="4630639"/>
              <a:ext cx="447408" cy="350546"/>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object 4"/>
            <p:cNvSpPr/>
            <p:nvPr/>
          </p:nvSpPr>
          <p:spPr>
            <a:xfrm>
              <a:off x="228600" y="630935"/>
              <a:ext cx="8915400" cy="4297680"/>
            </a:xfrm>
            <a:prstGeom prst="rect">
              <a:avLst/>
            </a:prstGeom>
            <a:blipFill>
              <a:blip r:embed="rId3"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5" name="object 5"/>
            <p:cNvSpPr/>
            <p:nvPr/>
          </p:nvSpPr>
          <p:spPr>
            <a:xfrm>
              <a:off x="223837" y="626173"/>
              <a:ext cx="8920480" cy="4307205"/>
            </a:xfrm>
            <a:custGeom>
              <a:avLst/>
              <a:gdLst/>
              <a:ahLst/>
              <a:cxnLst/>
              <a:rect l="l" t="t" r="r" b="b"/>
              <a:pathLst>
                <a:path w="8920480" h="4307205">
                  <a:moveTo>
                    <a:pt x="0" y="4307205"/>
                  </a:moveTo>
                  <a:lnTo>
                    <a:pt x="8920162" y="4307205"/>
                  </a:lnTo>
                </a:path>
                <a:path w="8920480" h="4307205">
                  <a:moveTo>
                    <a:pt x="8920162" y="0"/>
                  </a:moveTo>
                  <a:lnTo>
                    <a:pt x="0" y="0"/>
                  </a:lnTo>
                  <a:lnTo>
                    <a:pt x="0" y="4307205"/>
                  </a:lnTo>
                </a:path>
              </a:pathLst>
            </a:custGeom>
            <a:ln w="9525">
              <a:solidFill>
                <a:srgbClr val="000000"/>
              </a:solidFill>
            </a:ln>
          </p:spPr>
          <p:txBody>
            <a:bodyPr wrap="square" lIns="0" tIns="0" rIns="0" bIns="0" rtlCol="0"/>
            <a:lstStyle/>
            <a:p>
              <a:pPr defTabSz="1217706"/>
              <a:endParaRPr sz="2397">
                <a:solidFill>
                  <a:prstClr val="black"/>
                </a:solidFill>
                <a:latin typeface="Calibri"/>
              </a:endParaRPr>
            </a:p>
          </p:txBody>
        </p:sp>
      </p:grpSp>
      <p:sp>
        <p:nvSpPr>
          <p:cNvPr id="6" name="object 6"/>
          <p:cNvSpPr txBox="1"/>
          <p:nvPr/>
        </p:nvSpPr>
        <p:spPr>
          <a:xfrm>
            <a:off x="639230" y="281017"/>
            <a:ext cx="8789402" cy="450078"/>
          </a:xfrm>
          <a:prstGeom prst="rect">
            <a:avLst/>
          </a:prstGeom>
        </p:spPr>
        <p:txBody>
          <a:bodyPr vert="horz" wrap="square" lIns="0" tIns="19449" rIns="0" bIns="0" rtlCol="0">
            <a:spAutoFit/>
          </a:bodyPr>
          <a:lstStyle/>
          <a:p>
            <a:pPr marL="16913" defTabSz="1217706">
              <a:spcBef>
                <a:spcPts val="153"/>
              </a:spcBef>
            </a:pPr>
            <a:r>
              <a:rPr sz="2797" b="1" spc="7" dirty="0">
                <a:solidFill>
                  <a:prstClr val="black"/>
                </a:solidFill>
                <a:latin typeface="Arial"/>
                <a:cs typeface="Arial"/>
              </a:rPr>
              <a:t>Dominant </a:t>
            </a:r>
            <a:r>
              <a:rPr sz="2797" b="1" dirty="0">
                <a:solidFill>
                  <a:prstClr val="black"/>
                </a:solidFill>
                <a:latin typeface="Arial"/>
                <a:cs typeface="Arial"/>
              </a:rPr>
              <a:t>Frameworks </a:t>
            </a:r>
            <a:r>
              <a:rPr sz="2797" b="1" spc="7" dirty="0">
                <a:solidFill>
                  <a:prstClr val="black"/>
                </a:solidFill>
                <a:latin typeface="Arial"/>
                <a:cs typeface="Arial"/>
              </a:rPr>
              <a:t>of </a:t>
            </a:r>
            <a:r>
              <a:rPr sz="2797" b="1" dirty="0">
                <a:solidFill>
                  <a:prstClr val="black"/>
                </a:solidFill>
                <a:latin typeface="Arial"/>
                <a:cs typeface="Arial"/>
              </a:rPr>
              <a:t>Innovation: </a:t>
            </a:r>
            <a:r>
              <a:rPr sz="2797" b="1" spc="7" dirty="0">
                <a:solidFill>
                  <a:prstClr val="black"/>
                </a:solidFill>
                <a:latin typeface="Arial"/>
                <a:cs typeface="Arial"/>
              </a:rPr>
              <a:t>Narrow</a:t>
            </a:r>
            <a:r>
              <a:rPr sz="2797" b="1" spc="-253" dirty="0">
                <a:solidFill>
                  <a:prstClr val="black"/>
                </a:solidFill>
                <a:latin typeface="Arial"/>
                <a:cs typeface="Arial"/>
              </a:rPr>
              <a:t> </a:t>
            </a:r>
            <a:r>
              <a:rPr sz="2797" b="1" spc="7" dirty="0">
                <a:solidFill>
                  <a:prstClr val="black"/>
                </a:solidFill>
                <a:latin typeface="Arial"/>
                <a:cs typeface="Arial"/>
              </a:rPr>
              <a:t>Focus</a:t>
            </a:r>
            <a:endParaRPr sz="2797">
              <a:solidFill>
                <a:prstClr val="black"/>
              </a:solidFill>
              <a:latin typeface="Arial"/>
              <a:cs typeface="Arial"/>
            </a:endParaRPr>
          </a:p>
        </p:txBody>
      </p:sp>
      <p:sp>
        <p:nvSpPr>
          <p:cNvPr id="8" name="object 8"/>
          <p:cNvSpPr txBox="1"/>
          <p:nvPr/>
        </p:nvSpPr>
        <p:spPr>
          <a:xfrm>
            <a:off x="10981331" y="6407930"/>
            <a:ext cx="244385" cy="289182"/>
          </a:xfrm>
          <a:prstGeom prst="rect">
            <a:avLst/>
          </a:prstGeom>
        </p:spPr>
        <p:txBody>
          <a:bodyPr vert="horz" wrap="square" lIns="0" tIns="0" rIns="0" bIns="0" rtlCol="0">
            <a:spAutoFit/>
          </a:bodyPr>
          <a:lstStyle/>
          <a:p>
            <a:pPr marL="50738" defTabSz="1217706">
              <a:lnSpc>
                <a:spcPts val="2357"/>
              </a:lnSpc>
            </a:pPr>
            <a:r>
              <a:rPr sz="1998" spc="7" dirty="0">
                <a:solidFill>
                  <a:srgbClr val="FF00E3"/>
                </a:solidFill>
                <a:latin typeface="Arial"/>
                <a:cs typeface="Arial"/>
              </a:rPr>
              <a:t>4</a:t>
            </a:r>
            <a:endParaRPr sz="1998">
              <a:solidFill>
                <a:prstClr val="black"/>
              </a:solidFill>
              <a:latin typeface="Arial"/>
              <a:cs typeface="Arial"/>
            </a:endParaRPr>
          </a:p>
        </p:txBody>
      </p:sp>
      <p:sp>
        <p:nvSpPr>
          <p:cNvPr id="7" name="object 7"/>
          <p:cNvSpPr txBox="1"/>
          <p:nvPr/>
        </p:nvSpPr>
        <p:spPr>
          <a:xfrm>
            <a:off x="416798" y="5274790"/>
            <a:ext cx="7566632" cy="1245599"/>
          </a:xfrm>
          <a:prstGeom prst="rect">
            <a:avLst/>
          </a:prstGeom>
        </p:spPr>
        <p:txBody>
          <a:bodyPr vert="horz" wrap="square" lIns="0" tIns="16067" rIns="0" bIns="0" rtlCol="0">
            <a:spAutoFit/>
          </a:bodyPr>
          <a:lstStyle/>
          <a:p>
            <a:pPr marL="16913" marR="6765" defTabSz="1217706">
              <a:spcBef>
                <a:spcPts val="127"/>
              </a:spcBef>
            </a:pPr>
            <a:r>
              <a:rPr sz="2663" spc="-13" dirty="0">
                <a:solidFill>
                  <a:prstClr val="black"/>
                </a:solidFill>
                <a:latin typeface="Arial"/>
                <a:cs typeface="Arial"/>
              </a:rPr>
              <a:t>Innovation </a:t>
            </a:r>
            <a:r>
              <a:rPr sz="2663" dirty="0">
                <a:solidFill>
                  <a:prstClr val="black"/>
                </a:solidFill>
                <a:latin typeface="Arial"/>
                <a:cs typeface="Arial"/>
              </a:rPr>
              <a:t>performance </a:t>
            </a:r>
            <a:r>
              <a:rPr sz="2663" spc="-7" dirty="0">
                <a:solidFill>
                  <a:prstClr val="black"/>
                </a:solidFill>
                <a:latin typeface="Arial"/>
                <a:cs typeface="Arial"/>
              </a:rPr>
              <a:t>at </a:t>
            </a:r>
            <a:r>
              <a:rPr sz="2663" spc="-13" dirty="0">
                <a:solidFill>
                  <a:prstClr val="black"/>
                </a:solidFill>
                <a:latin typeface="Arial"/>
                <a:cs typeface="Arial"/>
              </a:rPr>
              <a:t>different </a:t>
            </a:r>
            <a:r>
              <a:rPr sz="2663" dirty="0">
                <a:solidFill>
                  <a:prstClr val="black"/>
                </a:solidFill>
                <a:latin typeface="Arial"/>
                <a:cs typeface="Arial"/>
              </a:rPr>
              <a:t>income </a:t>
            </a:r>
            <a:r>
              <a:rPr sz="2663" spc="-13" dirty="0">
                <a:solidFill>
                  <a:prstClr val="black"/>
                </a:solidFill>
                <a:latin typeface="Arial"/>
                <a:cs typeface="Arial"/>
              </a:rPr>
              <a:t>levels,  </a:t>
            </a:r>
            <a:r>
              <a:rPr sz="2663" spc="-7" dirty="0">
                <a:solidFill>
                  <a:prstClr val="black"/>
                </a:solidFill>
                <a:latin typeface="Arial"/>
                <a:cs typeface="Arial"/>
              </a:rPr>
              <a:t>2020: UK, Canada </a:t>
            </a:r>
            <a:r>
              <a:rPr sz="2663" spc="-20" dirty="0">
                <a:solidFill>
                  <a:prstClr val="black"/>
                </a:solidFill>
                <a:latin typeface="Arial"/>
                <a:cs typeface="Arial"/>
              </a:rPr>
              <a:t>(barely) </a:t>
            </a:r>
            <a:r>
              <a:rPr sz="2663" spc="-7" dirty="0">
                <a:solidFill>
                  <a:prstClr val="black"/>
                </a:solidFill>
                <a:latin typeface="Arial"/>
                <a:cs typeface="Arial"/>
              </a:rPr>
              <a:t>and </a:t>
            </a:r>
            <a:r>
              <a:rPr sz="2663" spc="-13" dirty="0">
                <a:solidFill>
                  <a:prstClr val="black"/>
                </a:solidFill>
                <a:latin typeface="Arial"/>
                <a:cs typeface="Arial"/>
              </a:rPr>
              <a:t>South </a:t>
            </a:r>
            <a:r>
              <a:rPr sz="2663" spc="-7" dirty="0">
                <a:solidFill>
                  <a:prstClr val="black"/>
                </a:solidFill>
                <a:latin typeface="Arial"/>
                <a:cs typeface="Arial"/>
              </a:rPr>
              <a:t>Africa are  </a:t>
            </a:r>
            <a:r>
              <a:rPr sz="2663" spc="-13" dirty="0">
                <a:solidFill>
                  <a:prstClr val="black"/>
                </a:solidFill>
                <a:latin typeface="Arial"/>
                <a:cs typeface="Arial"/>
              </a:rPr>
              <a:t>above </a:t>
            </a:r>
            <a:r>
              <a:rPr sz="2663" spc="-7" dirty="0">
                <a:solidFill>
                  <a:prstClr val="black"/>
                </a:solidFill>
                <a:latin typeface="Arial"/>
                <a:cs typeface="Arial"/>
              </a:rPr>
              <a:t>expectations </a:t>
            </a:r>
            <a:r>
              <a:rPr sz="2663" dirty="0">
                <a:solidFill>
                  <a:prstClr val="black"/>
                </a:solidFill>
                <a:latin typeface="Arial"/>
                <a:cs typeface="Arial"/>
              </a:rPr>
              <a:t>for income </a:t>
            </a:r>
            <a:r>
              <a:rPr sz="2663" spc="-13" dirty="0">
                <a:solidFill>
                  <a:prstClr val="black"/>
                </a:solidFill>
                <a:latin typeface="Arial"/>
                <a:cs typeface="Arial"/>
              </a:rPr>
              <a:t>level </a:t>
            </a:r>
            <a:r>
              <a:rPr sz="2663" spc="7" dirty="0">
                <a:solidFill>
                  <a:prstClr val="black"/>
                </a:solidFill>
                <a:latin typeface="Arial"/>
                <a:cs typeface="Arial"/>
              </a:rPr>
              <a:t>(WIPO,</a:t>
            </a:r>
            <a:r>
              <a:rPr sz="2663" spc="13" dirty="0">
                <a:solidFill>
                  <a:prstClr val="black"/>
                </a:solidFill>
                <a:latin typeface="Arial"/>
                <a:cs typeface="Arial"/>
              </a:rPr>
              <a:t> </a:t>
            </a:r>
            <a:r>
              <a:rPr sz="2663" spc="-13" dirty="0">
                <a:solidFill>
                  <a:prstClr val="black"/>
                </a:solidFill>
                <a:latin typeface="Arial"/>
                <a:cs typeface="Arial"/>
              </a:rPr>
              <a:t>2020)</a:t>
            </a:r>
            <a:endParaRPr sz="2663">
              <a:solidFill>
                <a:prstClr val="black"/>
              </a:solidFill>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319040" y="6466104"/>
            <a:ext cx="112468" cy="204177"/>
          </a:xfrm>
          <a:prstGeom prst="rect">
            <a:avLst/>
          </a:prstGeom>
        </p:spPr>
        <p:txBody>
          <a:bodyPr vert="horz" wrap="square" lIns="0" tIns="19449" rIns="0" bIns="0" rtlCol="0">
            <a:spAutoFit/>
          </a:bodyPr>
          <a:lstStyle/>
          <a:p>
            <a:pPr marL="16913" defTabSz="1217706">
              <a:spcBef>
                <a:spcPts val="153"/>
              </a:spcBef>
            </a:pPr>
            <a:r>
              <a:rPr sz="1199" spc="7" dirty="0">
                <a:solidFill>
                  <a:prstClr val="black"/>
                </a:solidFill>
                <a:latin typeface="Carlito"/>
                <a:cs typeface="Carlito"/>
              </a:rPr>
              <a:t>5</a:t>
            </a:r>
            <a:endParaRPr sz="1199">
              <a:solidFill>
                <a:prstClr val="black"/>
              </a:solidFill>
              <a:latin typeface="Carlito"/>
              <a:cs typeface="Carlito"/>
            </a:endParaRPr>
          </a:p>
        </p:txBody>
      </p:sp>
      <p:sp>
        <p:nvSpPr>
          <p:cNvPr id="3" name="object 3"/>
          <p:cNvSpPr/>
          <p:nvPr/>
        </p:nvSpPr>
        <p:spPr>
          <a:xfrm>
            <a:off x="700253" y="685509"/>
            <a:ext cx="1504198" cy="1961253"/>
          </a:xfrm>
          <a:prstGeom prst="rect">
            <a:avLst/>
          </a:prstGeom>
          <a:blipFill>
            <a:blip r:embed="rId2"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object 4"/>
          <p:cNvSpPr/>
          <p:nvPr/>
        </p:nvSpPr>
        <p:spPr>
          <a:xfrm>
            <a:off x="10256944" y="582792"/>
            <a:ext cx="1577277" cy="1958979"/>
          </a:xfrm>
          <a:prstGeom prst="rect">
            <a:avLst/>
          </a:prstGeom>
          <a:blipFill>
            <a:blip r:embed="rId3"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5" name="object 5"/>
          <p:cNvSpPr txBox="1"/>
          <p:nvPr/>
        </p:nvSpPr>
        <p:spPr>
          <a:xfrm>
            <a:off x="10609765" y="1503619"/>
            <a:ext cx="569950" cy="1123662"/>
          </a:xfrm>
          <a:prstGeom prst="rect">
            <a:avLst/>
          </a:prstGeom>
        </p:spPr>
        <p:txBody>
          <a:bodyPr vert="horz" wrap="square" lIns="0" tIns="16912" rIns="0" bIns="0" rtlCol="0">
            <a:spAutoFit/>
          </a:bodyPr>
          <a:lstStyle/>
          <a:p>
            <a:pPr marL="16913" defTabSz="1217706">
              <a:spcBef>
                <a:spcPts val="133"/>
              </a:spcBef>
            </a:pPr>
            <a:r>
              <a:rPr sz="7191" spc="-7" dirty="0">
                <a:solidFill>
                  <a:srgbClr val="006600"/>
                </a:solidFill>
                <a:latin typeface="UKIJ Kufi 3D"/>
                <a:cs typeface="UKIJ Kufi 3D"/>
              </a:rPr>
              <a:t>$</a:t>
            </a:r>
            <a:endParaRPr sz="7191">
              <a:solidFill>
                <a:prstClr val="black"/>
              </a:solidFill>
              <a:latin typeface="UKIJ Kufi 3D"/>
              <a:cs typeface="UKIJ Kufi 3D"/>
            </a:endParaRPr>
          </a:p>
        </p:txBody>
      </p:sp>
      <p:sp>
        <p:nvSpPr>
          <p:cNvPr id="6" name="object 6"/>
          <p:cNvSpPr txBox="1"/>
          <p:nvPr/>
        </p:nvSpPr>
        <p:spPr>
          <a:xfrm>
            <a:off x="354695" y="11839"/>
            <a:ext cx="7745904" cy="572142"/>
          </a:xfrm>
          <a:prstGeom prst="rect">
            <a:avLst/>
          </a:prstGeom>
        </p:spPr>
        <p:txBody>
          <a:bodyPr vert="horz" wrap="square" lIns="0" tIns="18604" rIns="0" bIns="0" rtlCol="0">
            <a:spAutoFit/>
          </a:bodyPr>
          <a:lstStyle/>
          <a:p>
            <a:pPr marL="16913" defTabSz="1217706">
              <a:spcBef>
                <a:spcPts val="146"/>
              </a:spcBef>
            </a:pPr>
            <a:r>
              <a:rPr sz="3596" b="1" spc="-20" dirty="0">
                <a:solidFill>
                  <a:srgbClr val="375F92"/>
                </a:solidFill>
                <a:latin typeface="Carlito"/>
                <a:cs typeface="Carlito"/>
              </a:rPr>
              <a:t>Traditional </a:t>
            </a:r>
            <a:r>
              <a:rPr sz="3596" b="1" dirty="0">
                <a:solidFill>
                  <a:srgbClr val="375F92"/>
                </a:solidFill>
                <a:latin typeface="Carlito"/>
                <a:cs typeface="Carlito"/>
              </a:rPr>
              <a:t>University </a:t>
            </a:r>
            <a:r>
              <a:rPr sz="3596" b="1" spc="-13" dirty="0">
                <a:solidFill>
                  <a:srgbClr val="375F92"/>
                </a:solidFill>
                <a:latin typeface="Carlito"/>
                <a:cs typeface="Carlito"/>
              </a:rPr>
              <a:t>Research</a:t>
            </a:r>
            <a:r>
              <a:rPr sz="3596" b="1" spc="-240" dirty="0">
                <a:solidFill>
                  <a:srgbClr val="375F92"/>
                </a:solidFill>
                <a:latin typeface="Carlito"/>
                <a:cs typeface="Carlito"/>
              </a:rPr>
              <a:t> </a:t>
            </a:r>
            <a:r>
              <a:rPr sz="3596" b="1" spc="7" dirty="0">
                <a:solidFill>
                  <a:srgbClr val="375F92"/>
                </a:solidFill>
                <a:latin typeface="Carlito"/>
                <a:cs typeface="Carlito"/>
              </a:rPr>
              <a:t>“Impact”</a:t>
            </a:r>
            <a:endParaRPr sz="3596">
              <a:solidFill>
                <a:prstClr val="black"/>
              </a:solidFill>
              <a:latin typeface="Carlito"/>
              <a:cs typeface="Carlito"/>
            </a:endParaRPr>
          </a:p>
        </p:txBody>
      </p:sp>
      <p:sp>
        <p:nvSpPr>
          <p:cNvPr id="7" name="object 7"/>
          <p:cNvSpPr/>
          <p:nvPr/>
        </p:nvSpPr>
        <p:spPr>
          <a:xfrm>
            <a:off x="251055" y="2492218"/>
            <a:ext cx="11681770" cy="4359353"/>
          </a:xfrm>
          <a:prstGeom prst="rect">
            <a:avLst/>
          </a:prstGeom>
          <a:blipFill>
            <a:blip r:embed="rId4" cstate="print"/>
            <a:stretch>
              <a:fillRect/>
            </a:stretch>
          </a:blipFill>
        </p:spPr>
        <p:txBody>
          <a:bodyPr wrap="square" lIns="0" tIns="0" rIns="0" bIns="0" rtlCol="0"/>
          <a:lstStyle/>
          <a:p>
            <a:pPr defTabSz="1217706"/>
            <a:endParaRPr sz="2397">
              <a:solidFill>
                <a:prstClr val="black"/>
              </a:solidFill>
              <a:latin typeface="Calibri"/>
            </a:endParaRPr>
          </a:p>
        </p:txBody>
      </p:sp>
    </p:spTree>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adian KmB Forum 2020" id="{8D2470CA-CA12-4F33-B7D6-6A0831CA950B}" vid="{B9D3452A-C524-43F3-BA6D-2B2CEA5CAE61}"/>
    </a:ext>
  </a:extLst>
</a:theme>
</file>

<file path=ppt/theme/theme11.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adian KmB Forum 2020" id="{8D2470CA-CA12-4F33-B7D6-6A0831CA950B}" vid="{B288F37E-731F-458D-B46F-9D94C96063CA}"/>
    </a:ext>
  </a:extLst>
</a:theme>
</file>

<file path=ppt/theme/theme12.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adian KmB Forum 2020" id="{8D2470CA-CA12-4F33-B7D6-6A0831CA950B}" vid="{2A00FFA8-F3E3-4F2A-ACA0-FF8E35807C53}"/>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IAB June 2018.potx" id="{6C5A89CD-7CE5-4927-BA5B-25301B752D94}" vid="{36900C3C-4695-4237-A26B-F25ED317AD0E}"/>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adian KmB Forum 2020" id="{8D2470CA-CA12-4F33-B7D6-6A0831CA950B}" vid="{2E85831A-4544-4AE9-8FD2-A78A6194D3EF}"/>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adian KmB Forum 2020" id="{8D2470CA-CA12-4F33-B7D6-6A0831CA950B}" vid="{19987278-9D66-49F3-8E65-7F0C8550AE3B}"/>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ter of Focus Template" id="{224C9050-3268-463F-9C9C-CC528884E2C7}" vid="{3675B397-6489-4BB0-AC97-86656C3AC13D}"/>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 school Mod 2 Week 1 presentation.potx  -  AutoRecovered" id="{6A350869-50E8-44B7-A2CE-B1B02A99E6D5}" vid="{2788B6CC-0F70-4554-B754-A5BDC7E4CC37}"/>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 school Mod 2 Week 1 presentation.potx  -  AutoRecovered" id="{6A350869-50E8-44B7-A2CE-B1B02A99E6D5}" vid="{5CA0B85A-CB04-49F4-8C9C-CF716087D1B6}"/>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adian KmB Forum 2020" id="{8D2470CA-CA12-4F33-B7D6-6A0831CA950B}" vid="{2719F50F-08DE-47DC-86E0-E05954A78725}"/>
    </a:ext>
  </a:extLst>
</a:theme>
</file>

<file path=ppt/theme/theme8.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ter of Focus Template" id="{FE2D937F-9FDD-49C1-9672-3BA401D13BF6}" vid="{4BD61CAE-9EEA-481A-8F31-0875C87917D4}"/>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adian KmB Forum 2020" id="{8D2470CA-CA12-4F33-B7D6-6A0831CA950B}" vid="{E9F7D534-4F90-4D63-8F4C-74D312DD84F8}"/>
    </a:ext>
  </a:extLst>
</a:theme>
</file>

<file path=docProps/app.xml><?xml version="1.0" encoding="utf-8"?>
<Properties xmlns="http://schemas.openxmlformats.org/officeDocument/2006/extended-properties" xmlns:vt="http://schemas.openxmlformats.org/officeDocument/2006/docPropsVTypes">
  <Template>Entrepreneurship</Template>
  <TotalTime>18</TotalTime>
  <Words>3820</Words>
  <Application>Microsoft Office PowerPoint</Application>
  <PresentationFormat>Breedbeeld</PresentationFormat>
  <Paragraphs>650</Paragraphs>
  <Slides>66</Slides>
  <Notes>7</Notes>
  <HiddenSlides>0</HiddenSlides>
  <MMClips>0</MMClips>
  <ScaleCrop>false</ScaleCrop>
  <HeadingPairs>
    <vt:vector size="6" baseType="variant">
      <vt:variant>
        <vt:lpstr>Gebruikte lettertypen</vt:lpstr>
      </vt:variant>
      <vt:variant>
        <vt:i4>16</vt:i4>
      </vt:variant>
      <vt:variant>
        <vt:lpstr>Thema</vt:lpstr>
      </vt:variant>
      <vt:variant>
        <vt:i4>14</vt:i4>
      </vt:variant>
      <vt:variant>
        <vt:lpstr>Diatitels</vt:lpstr>
      </vt:variant>
      <vt:variant>
        <vt:i4>66</vt:i4>
      </vt:variant>
    </vt:vector>
  </HeadingPairs>
  <TitlesOfParts>
    <vt:vector size="96" baseType="lpstr">
      <vt:lpstr>ＭＳ Ｐゴシック</vt:lpstr>
      <vt:lpstr>Arial</vt:lpstr>
      <vt:lpstr>Calibri</vt:lpstr>
      <vt:lpstr>Calibri Light</vt:lpstr>
      <vt:lpstr>Carlito</vt:lpstr>
      <vt:lpstr>Franca</vt:lpstr>
      <vt:lpstr>Franca Book</vt:lpstr>
      <vt:lpstr>Franca ExtraBold</vt:lpstr>
      <vt:lpstr>Franca Medium</vt:lpstr>
      <vt:lpstr>Franca SemiBold</vt:lpstr>
      <vt:lpstr>Garamond</vt:lpstr>
      <vt:lpstr>HelveticaNeueLT Pro 65 Md</vt:lpstr>
      <vt:lpstr>RobotoRegular</vt:lpstr>
      <vt:lpstr>Times New Roman</vt:lpstr>
      <vt:lpstr>UKIJ Kufi 3D</vt:lpstr>
      <vt:lpstr>Wingdings</vt:lpstr>
      <vt:lpstr>Kantoorthema</vt:lpstr>
      <vt:lpstr>8_Custom Design</vt:lpstr>
      <vt:lpstr>3_Custom Design</vt:lpstr>
      <vt:lpstr>2_Custom Design</vt:lpstr>
      <vt:lpstr>5_Custom Design</vt:lpstr>
      <vt:lpstr>4_Custom Design</vt:lpstr>
      <vt:lpstr>6_Custom Design</vt:lpstr>
      <vt:lpstr>9_Custom Design</vt:lpstr>
      <vt:lpstr>7_Custom Design</vt:lpstr>
      <vt:lpstr>10_Custom Design</vt:lpstr>
      <vt:lpstr>11_Custom Design</vt:lpstr>
      <vt:lpstr>12_Custom Design</vt:lpstr>
      <vt:lpstr>Office Theme</vt:lpstr>
      <vt:lpstr>1_Office Theme</vt:lpstr>
      <vt:lpstr>PowerPoint-presentatie</vt:lpstr>
      <vt:lpstr>PowerPoint-presentatie</vt:lpstr>
      <vt:lpstr>PowerPoint-presentatie</vt:lpstr>
      <vt:lpstr>PowerPoint-presentatie</vt:lpstr>
      <vt:lpstr>CONTEXT</vt:lpstr>
      <vt:lpstr>Research Excellence vs. Relevance/Impact</vt:lpstr>
      <vt:lpstr>RETHINKING INNOVATION</vt:lpstr>
      <vt:lpstr>PowerPoint-presentatie</vt:lpstr>
      <vt:lpstr>PowerPoint-presentatie</vt:lpstr>
      <vt:lpstr>Not Just Economic: The “World’s to do list”</vt:lpstr>
      <vt:lpstr>Mapping COVID-19 as a Wicked Problem</vt:lpstr>
      <vt:lpstr>ECOLOGICAL MODEL OF CHANGE</vt:lpstr>
      <vt:lpstr>Societal Level</vt:lpstr>
      <vt:lpstr>Institutional level</vt:lpstr>
      <vt:lpstr>Individual Level</vt:lpstr>
      <vt:lpstr>Impact Thinking Mindset (International Arts + Mind Lab at Johns Hopkins University)</vt:lpstr>
      <vt:lpstr>To impact the real world you need to understand it……..</vt:lpstr>
      <vt:lpstr>Tracking a wider range of impacts</vt:lpstr>
      <vt:lpstr>Qualitative AND Quantitative Assessments</vt:lpstr>
      <vt:lpstr>END 500 YEARS OF CULTURE WARS</vt:lpstr>
      <vt:lpstr>Wendy Cukier</vt:lpstr>
      <vt:lpstr>PowerPoint-presentatie</vt:lpstr>
      <vt:lpstr>Improving the impact of science: tools and skills</vt:lpstr>
      <vt:lpstr>The starting point</vt:lpstr>
      <vt:lpstr>What do we need to effectively design and implement impact strategies?</vt:lpstr>
      <vt:lpstr>PowerPoint-presentatie</vt:lpstr>
      <vt:lpstr>Unpicking the concepts</vt:lpstr>
      <vt:lpstr>Thinking about impact</vt:lpstr>
      <vt:lpstr>Research use and impact</vt:lpstr>
      <vt:lpstr>Two seminal papers</vt:lpstr>
      <vt:lpstr>Recent reflections from impact studies</vt:lpstr>
      <vt:lpstr>Understanding cause and effect</vt:lpstr>
      <vt:lpstr>Competencies and skills</vt:lpstr>
      <vt:lpstr>PowerPoint-presentatie</vt:lpstr>
      <vt:lpstr>We need to skills and tools to:</vt:lpstr>
      <vt:lpstr>How we support impact work </vt:lpstr>
      <vt:lpstr>PowerPoint-presentatie</vt:lpstr>
      <vt:lpstr>Our approach to pathways for impact</vt:lpstr>
      <vt:lpstr>Pathways to impact (in action!)</vt:lpstr>
      <vt:lpstr>Plotting an impact or outcome map (if done well)</vt:lpstr>
      <vt:lpstr>PowerPoint-presentatie</vt:lpstr>
      <vt:lpstr>PowerPoint-presentatie</vt:lpstr>
      <vt:lpstr>OutNav progress tracking</vt:lpstr>
      <vt:lpstr>Further information</vt:lpstr>
      <vt:lpstr>PowerPoint-presentatie</vt:lpstr>
      <vt:lpstr>Skills required for driving research and innovation impact in the “Blue Economy”.  A.Paterson, J.Pegg and G.Simpson National Research Foundation – South Africa  </vt:lpstr>
      <vt:lpstr>PowerPoint-presentatie</vt:lpstr>
      <vt:lpstr>NRF VISION 2030 </vt:lpstr>
      <vt:lpstr>PowerPoint-presentatie</vt:lpstr>
      <vt:lpstr>OPERATION PHAKISA – OCEANS ECONOMY</vt:lpstr>
      <vt:lpstr>WHAT SKILLS DO WE REQUIRE TO DRIVE RESEARCH IMPACT IN THE  BLUE ECONOMY?</vt:lpstr>
      <vt:lpstr>PowerPoint-presentatie</vt:lpstr>
      <vt:lpstr>PowerPoint-presentatie</vt:lpstr>
      <vt:lpstr>PowerPoint-presentatie</vt:lpstr>
      <vt:lpstr>SKILLS FOR INPUT TO ACTIVITY </vt:lpstr>
      <vt:lpstr>THE WHO?  REDRESS &amp; TRANSFORMATION </vt:lpstr>
      <vt:lpstr>TRANSFORMATION IS A FUNDAMENTAL PRE-REQUISITE  </vt:lpstr>
      <vt:lpstr>THE IMPORTANCE OF CONTEXT IN TERMS OF SKILLS  </vt:lpstr>
      <vt:lpstr>PowerPoint-presentatie</vt:lpstr>
      <vt:lpstr>OUTPUT- OUTCOME – IMPACT </vt:lpstr>
      <vt:lpstr>PowerPoint-presentatie</vt:lpstr>
      <vt:lpstr>IMPACT </vt:lpstr>
      <vt:lpstr>SKILL CHALLENGES - SIZE, SCALE, AGENCY, NETWORKING, RESOURCING  </vt:lpstr>
      <vt:lpstr>SYNOPSIS</vt:lpstr>
      <vt:lpstr>BLUE ECONOMY- SKILLS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Youssef Ramadan</cp:lastModifiedBy>
  <cp:revision>5</cp:revision>
  <dcterms:created xsi:type="dcterms:W3CDTF">2021-06-29T09:51:16Z</dcterms:created>
  <dcterms:modified xsi:type="dcterms:W3CDTF">2021-06-30T13:44:12Z</dcterms:modified>
</cp:coreProperties>
</file>